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38" r:id="rId3"/>
    <p:sldId id="344" r:id="rId4"/>
    <p:sldId id="445" r:id="rId5"/>
    <p:sldId id="257" r:id="rId6"/>
    <p:sldId id="437" r:id="rId7"/>
    <p:sldId id="274" r:id="rId8"/>
    <p:sldId id="259" r:id="rId9"/>
    <p:sldId id="436" r:id="rId10"/>
    <p:sldId id="456" r:id="rId11"/>
    <p:sldId id="460" r:id="rId12"/>
    <p:sldId id="455" r:id="rId13"/>
    <p:sldId id="454" r:id="rId14"/>
    <p:sldId id="263" r:id="rId15"/>
    <p:sldId id="264" r:id="rId16"/>
    <p:sldId id="461" r:id="rId17"/>
    <p:sldId id="265" r:id="rId18"/>
    <p:sldId id="271" r:id="rId19"/>
    <p:sldId id="266" r:id="rId20"/>
    <p:sldId id="268" r:id="rId21"/>
    <p:sldId id="269" r:id="rId22"/>
    <p:sldId id="270" r:id="rId23"/>
    <p:sldId id="272" r:id="rId24"/>
    <p:sldId id="282" r:id="rId25"/>
    <p:sldId id="434" r:id="rId26"/>
    <p:sldId id="459" r:id="rId27"/>
    <p:sldId id="275" r:id="rId28"/>
    <p:sldId id="277" r:id="rId29"/>
    <p:sldId id="446" r:id="rId30"/>
    <p:sldId id="279" r:id="rId31"/>
    <p:sldId id="323" r:id="rId32"/>
    <p:sldId id="324" r:id="rId33"/>
    <p:sldId id="281" r:id="rId34"/>
    <p:sldId id="462" r:id="rId35"/>
    <p:sldId id="284" r:id="rId36"/>
    <p:sldId id="289" r:id="rId37"/>
    <p:sldId id="286" r:id="rId38"/>
    <p:sldId id="291" r:id="rId39"/>
    <p:sldId id="435" r:id="rId40"/>
    <p:sldId id="457" r:id="rId41"/>
    <p:sldId id="377" r:id="rId42"/>
    <p:sldId id="444" r:id="rId43"/>
    <p:sldId id="463" r:id="rId44"/>
    <p:sldId id="464" r:id="rId4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2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7"/>
    <p:restoredTop sz="80221"/>
  </p:normalViewPr>
  <p:slideViewPr>
    <p:cSldViewPr snapToGrid="0" snapToObjects="1">
      <p:cViewPr varScale="1">
        <p:scale>
          <a:sx n="80" d="100"/>
          <a:sy n="80" d="100"/>
        </p:scale>
        <p:origin x="1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EA0E0-5F4F-224F-8FC5-8D79BB744AE0}" type="datetimeFigureOut">
              <a:rPr lang="nb-NO" smtClean="0"/>
              <a:t>03.10.2022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2BDD6-576C-C74A-850D-5FCC2442C2B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27232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E0D-213B-E54F-8181-8E0C794D268F}" type="datetimeFigureOut">
              <a:rPr lang="nb-NO" smtClean="0"/>
              <a:t>03.10.2022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91656-71E2-F74B-986F-3962C1E85E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1770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ted_circuit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Motherboard" TargetMode="External"/><Relationship Id="rId4" Type="http://schemas.openxmlformats.org/officeDocument/2006/relationships/hyperlink" Target="https://en.wikipedia.org/wiki/Computer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appho.nku.edu/~foxr/CIT130/tutorials/fetch-execut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xs5oq-i_rTc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3046F1-4A93-4BFA-A0EF-089F9870B40A}" type="slidenum">
              <a:rPr lang="en-US">
                <a:latin typeface="Times New Roman" pitchFamily="48" charset="0"/>
              </a:rPr>
              <a:pPr/>
              <a:t>3</a:t>
            </a:fld>
            <a:endParaRPr lang="en-US">
              <a:latin typeface="Times New Roman" pitchFamily="4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6763"/>
            <a:ext cx="6821487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>
              <a:latin typeface="Times New Roman" pitchFamily="4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65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https://www.tech21century.com/sequential-vs-random-access-drives/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0F322-5BF4-7D4E-B704-144A0E4FFBA5}" type="slidenum">
              <a:rPr lang="en-NO" smtClean="0"/>
              <a:t>32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3871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NO" dirty="0"/>
              <a:t>ther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0F322-5BF4-7D4E-B704-144A0E4FFBA5}" type="slidenum">
              <a:rPr lang="en-NO" smtClean="0"/>
              <a:t>36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7653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commonly refers to a set of specialized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tegrated circuit"/>
              </a:rPr>
              <a:t>chips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puter"/>
              </a:rPr>
              <a:t>computer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otherboard"/>
              </a:rPr>
              <a:t>motherboard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/>
              <a:t>https://www.tomshardware.com/reviews/motherboard-parts-explained,5669.html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7235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https://www.tomshardware.com/reviews/motherboard-parts-explained,5669.html</a:t>
            </a:r>
          </a:p>
          <a:p>
            <a:endParaRPr lang="en-NO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CMOS stands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“Complementary Metal Oxide Semiconductor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 The CMOS battery powers the BIOS firmware in your laptop [2]. BIOS needs to remain operational even when your computer isn't plugged into a power source. ... When your computer gets unplugged, BIOS relies on the CMOS battery for power.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port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the original, yet still common, name of the serial port interface on PC-compatible computers. It can refer not only to physical ports, but also to emulated ports, such as ports created by Bluetooth or USB adapters.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12963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Demonstration of the fetch execute cycle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The Fetch Execute Cycle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39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306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1330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823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496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7412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Random Access Memory (DRAM).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418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0F322-5BF4-7D4E-B704-144A0E4FFBA5}" type="slidenum">
              <a:rPr lang="en-NO" smtClean="0"/>
              <a:t>31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3493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Åpnings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ktangel 12"/>
          <p:cNvSpPr/>
          <p:nvPr userDrawn="1"/>
        </p:nvSpPr>
        <p:spPr>
          <a:xfrm>
            <a:off x="10402387" y="9028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8100000">
            <a:off x="5010922" y="3609755"/>
            <a:ext cx="6507366" cy="6575758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4" name="Rettvinklet trekant 23"/>
          <p:cNvSpPr/>
          <p:nvPr userDrawn="1"/>
        </p:nvSpPr>
        <p:spPr>
          <a:xfrm rot="18900000">
            <a:off x="1686198" y="-1532932"/>
            <a:ext cx="2998903" cy="3001230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5" name="Rettvinklet trekant 24"/>
          <p:cNvSpPr/>
          <p:nvPr userDrawn="1"/>
        </p:nvSpPr>
        <p:spPr>
          <a:xfrm rot="18900000">
            <a:off x="4205237" y="-360344"/>
            <a:ext cx="1431177" cy="1431176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6" name="Rettvinklet trekant 25"/>
          <p:cNvSpPr/>
          <p:nvPr userDrawn="1"/>
        </p:nvSpPr>
        <p:spPr>
          <a:xfrm rot="18900000">
            <a:off x="8646348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7" name="Rettvinklet trekant 26"/>
          <p:cNvSpPr/>
          <p:nvPr userDrawn="1"/>
        </p:nvSpPr>
        <p:spPr>
          <a:xfrm rot="8100000">
            <a:off x="8919" y="4941778"/>
            <a:ext cx="3879704" cy="387970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28" name="Rettvinklet trekant 27"/>
          <p:cNvSpPr/>
          <p:nvPr userDrawn="1"/>
        </p:nvSpPr>
        <p:spPr>
          <a:xfrm rot="18900000">
            <a:off x="9475614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9" name="Rettvinklet trekant 28"/>
          <p:cNvSpPr/>
          <p:nvPr userDrawn="1"/>
        </p:nvSpPr>
        <p:spPr>
          <a:xfrm rot="18900000">
            <a:off x="10734380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0" name="Bild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9815" y="2677659"/>
            <a:ext cx="3712520" cy="1502680"/>
          </a:xfrm>
          <a:prstGeom prst="rect">
            <a:avLst/>
          </a:prstGeom>
        </p:spPr>
      </p:pic>
      <p:sp>
        <p:nvSpPr>
          <p:cNvPr id="31" name="Rettvinklet trekant 30"/>
          <p:cNvSpPr/>
          <p:nvPr userDrawn="1"/>
        </p:nvSpPr>
        <p:spPr>
          <a:xfrm rot="5400000">
            <a:off x="7786" y="1357397"/>
            <a:ext cx="1201271" cy="120127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</p:spTree>
    <p:extLst>
      <p:ext uri="{BB962C8B-B14F-4D97-AF65-F5344CB8AC3E}">
        <p14:creationId xmlns:p14="http://schemas.microsoft.com/office/powerpoint/2010/main" val="20594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10272687" y="2"/>
            <a:ext cx="1635779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9740" y="2677660"/>
            <a:ext cx="3712520" cy="150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6" y="6543163"/>
            <a:ext cx="4160640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Rektangel 11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42819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 useBgFill="1"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65305" y="4228642"/>
            <a:ext cx="10294343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kløv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5995" y="3428999"/>
            <a:ext cx="6316448" cy="3552999"/>
          </a:xfrm>
          <a:prstGeom prst="rect">
            <a:avLst/>
          </a:prstGeom>
        </p:spPr>
      </p:pic>
      <p:pic>
        <p:nvPicPr>
          <p:cNvPr id="40" name="Bilde 39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859445" y="3429000"/>
            <a:ext cx="3552998" cy="3552998"/>
          </a:xfrm>
          <a:prstGeom prst="rect">
            <a:avLst/>
          </a:prstGeom>
        </p:spPr>
      </p:pic>
      <p:pic>
        <p:nvPicPr>
          <p:cNvPr id="31" name="Bilde 3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0" y="-128334"/>
            <a:ext cx="6324151" cy="3557334"/>
          </a:xfrm>
          <a:prstGeom prst="rect">
            <a:avLst/>
          </a:prstGeom>
        </p:spPr>
      </p:pic>
      <p:pic>
        <p:nvPicPr>
          <p:cNvPr id="39" name="Bilde 38"/>
          <p:cNvPicPr>
            <a:picLocks noChangeAspect="1"/>
          </p:cNvPicPr>
          <p:nvPr userDrawn="1"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5309967" y="-120865"/>
            <a:ext cx="7102476" cy="3551238"/>
          </a:xfrm>
          <a:prstGeom prst="rect">
            <a:avLst/>
          </a:prstGeom>
        </p:spPr>
      </p:pic>
      <p:pic>
        <p:nvPicPr>
          <p:cNvPr id="30" name="Bild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8156" y="3428999"/>
            <a:ext cx="6324157" cy="3561839"/>
          </a:xfrm>
          <a:prstGeom prst="rect">
            <a:avLst/>
          </a:prstGeom>
        </p:spPr>
      </p:pic>
      <p:pic>
        <p:nvPicPr>
          <p:cNvPr id="38" name="Bilde 37"/>
          <p:cNvPicPr>
            <a:picLocks noChangeAspect="1"/>
          </p:cNvPicPr>
          <p:nvPr userDrawn="1"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-228156" y="3431745"/>
            <a:ext cx="6328011" cy="3951149"/>
          </a:xfrm>
          <a:prstGeom prst="rect">
            <a:avLst/>
          </a:prstGeom>
        </p:spPr>
      </p:pic>
      <p:pic>
        <p:nvPicPr>
          <p:cNvPr id="32" name="Bilde 3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228156" y="-128337"/>
            <a:ext cx="6324156" cy="3557338"/>
          </a:xfrm>
          <a:prstGeom prst="rect">
            <a:avLst/>
          </a:prstGeom>
        </p:spPr>
      </p:pic>
      <p:pic>
        <p:nvPicPr>
          <p:cNvPr id="37" name="Bilde 36"/>
          <p:cNvPicPr>
            <a:picLocks noChangeAspect="1"/>
          </p:cNvPicPr>
          <p:nvPr userDrawn="1"/>
        </p:nvPicPr>
        <p:blipFill>
          <a:blip r:embed="rId9">
            <a:alphaModFix amt="15000"/>
          </a:blip>
          <a:stretch>
            <a:fillRect/>
          </a:stretch>
        </p:blipFill>
        <p:spPr>
          <a:xfrm>
            <a:off x="-228156" y="-212778"/>
            <a:ext cx="6360661" cy="3639032"/>
          </a:xfrm>
          <a:prstGeom prst="rect">
            <a:avLst/>
          </a:prstGeom>
        </p:spPr>
      </p:pic>
      <p:pic>
        <p:nvPicPr>
          <p:cNvPr id="33" name="Bilde 3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697" y="4690448"/>
            <a:ext cx="2242878" cy="1030100"/>
          </a:xfrm>
          <a:prstGeom prst="rect">
            <a:avLst/>
          </a:prstGeom>
        </p:spPr>
      </p:pic>
      <p:pic>
        <p:nvPicPr>
          <p:cNvPr id="34" name="Bilde 3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205" y="1135897"/>
            <a:ext cx="2227010" cy="1022812"/>
          </a:xfrm>
          <a:prstGeom prst="rect">
            <a:avLst/>
          </a:prstGeom>
        </p:spPr>
      </p:pic>
      <p:pic>
        <p:nvPicPr>
          <p:cNvPr id="35" name="Bilde 3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61" y="1135896"/>
            <a:ext cx="2227012" cy="1022814"/>
          </a:xfrm>
          <a:prstGeom prst="rect">
            <a:avLst/>
          </a:prstGeom>
        </p:spPr>
      </p:pic>
      <p:pic>
        <p:nvPicPr>
          <p:cNvPr id="36" name="Bilde 3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416" y="4690448"/>
            <a:ext cx="2227008" cy="10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8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9600" y="1052738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97600" y="1052738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34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B9900-8F71-B84D-8616-473D6CA6D960}"/>
              </a:ext>
            </a:extLst>
          </p:cNvPr>
          <p:cNvSpPr txBox="1"/>
          <p:nvPr userDrawn="1"/>
        </p:nvSpPr>
        <p:spPr>
          <a:xfrm>
            <a:off x="11311003" y="6348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51245-4DEC-6D41-84D0-FB8ADF9DD31C}"/>
              </a:ext>
            </a:extLst>
          </p:cNvPr>
          <p:cNvSpPr txBox="1"/>
          <p:nvPr userDrawn="1"/>
        </p:nvSpPr>
        <p:spPr>
          <a:xfrm>
            <a:off x="11126272" y="6348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9782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395750" y="2312991"/>
            <a:ext cx="11146328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395748" y="4228642"/>
            <a:ext cx="10214994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vinklet trekant 13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1" name="Rettvinklet trekant 30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5" name="Rektangel 34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vinklet trekant 29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1" name="Rettvinklet trekant 30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2" name="Rettvinklet trekant 31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3" name="Rettvinklet trekant 32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Rettvinklet trekant 33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5" name="Rettvinklet trekant 34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9" name="Rektangel 38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0" name="Bilde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10210800" y="203200"/>
            <a:ext cx="17272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sz="1800">
              <a:ln>
                <a:noFill/>
              </a:ln>
            </a:endParaRP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91" y="2488537"/>
            <a:ext cx="4095418" cy="1880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82744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 useBgFill="1"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5306" y="4228642"/>
            <a:ext cx="10330578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17528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938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10003742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603" y="1848467"/>
            <a:ext cx="11443962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21721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442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10112871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677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235458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3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83603" y="1838632"/>
            <a:ext cx="11281994" cy="46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pic>
        <p:nvPicPr>
          <p:cNvPr id="9" name="Bilde 8" descr="kristiania-logo-rgb-black.eps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922" y="365128"/>
            <a:ext cx="857675" cy="378705"/>
          </a:xfrm>
          <a:prstGeom prst="rect">
            <a:avLst/>
          </a:prstGeom>
        </p:spPr>
      </p:pic>
      <p:sp>
        <p:nvSpPr>
          <p:cNvPr id="10" name="Plassholder for tittel 7"/>
          <p:cNvSpPr>
            <a:spLocks noGrp="1"/>
          </p:cNvSpPr>
          <p:nvPr>
            <p:ph type="title"/>
          </p:nvPr>
        </p:nvSpPr>
        <p:spPr>
          <a:xfrm>
            <a:off x="383601" y="365125"/>
            <a:ext cx="9825438" cy="1321014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rmAutofit/>
          </a:bodyPr>
          <a:lstStyle/>
          <a:p>
            <a:endParaRPr lang="nb-NO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05" y="6592622"/>
            <a:ext cx="4190365" cy="315666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8908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76" r:id="rId3"/>
    <p:sldLayoutId id="2147483682" r:id="rId4"/>
    <p:sldLayoutId id="2147483683" r:id="rId5"/>
    <p:sldLayoutId id="2147483684" r:id="rId6"/>
    <p:sldLayoutId id="2147483670" r:id="rId7"/>
    <p:sldLayoutId id="2147483662" r:id="rId8"/>
    <p:sldLayoutId id="2147483673" r:id="rId9"/>
    <p:sldLayoutId id="2147483674" r:id="rId10"/>
    <p:sldLayoutId id="2147483685" r:id="rId11"/>
    <p:sldLayoutId id="2147483680" r:id="rId12"/>
    <p:sldLayoutId id="2147483672" r:id="rId13"/>
    <p:sldLayoutId id="2147483678" r:id="rId14"/>
    <p:sldLayoutId id="2147483681" r:id="rId15"/>
    <p:sldLayoutId id="2147483675" r:id="rId16"/>
    <p:sldLayoutId id="2147483687" r:id="rId17"/>
    <p:sldLayoutId id="2147483688" r:id="rId18"/>
    <p:sldLayoutId id="214748368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kristiania.instructure.com/courses/691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s5oq-i_rTc&amp;t=65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jFDMZpkUWCw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mphysicstutorial.com/2020/12/semiconductor-memory-types-ram-rom-dram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rlkEQvvxU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jpe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list=PLTd6ceoshprfg23JMtwGysCm4tlc0I1ou&amp;v=_I8CLQazom0&amp;feature=emb_logo" TargetMode="External"/><Relationship Id="rId2" Type="http://schemas.openxmlformats.org/officeDocument/2006/relationships/hyperlink" Target="https://www.youtube.com/watch?v=_I8CLQazom0&amp;list=PLTd6ceoshprfg23JMtwGysCm4tlc0I1ou&amp;index=2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tomshardware.com/reviews/ram-random-access-memory-definition,5757.html" TargetMode="External"/><Relationship Id="rId5" Type="http://schemas.openxmlformats.org/officeDocument/2006/relationships/hyperlink" Target="https://www.tomshardware.com/reviews/motherboard-definition,5749.html" TargetMode="External"/><Relationship Id="rId4" Type="http://schemas.openxmlformats.org/officeDocument/2006/relationships/hyperlink" Target="https://go.redirectingat.com/?id=92X1584492&amp;xcust=tomshardware_no_6356219282305255000&amp;xs=1&amp;url=https%3A%2F%2Fwww.asus.com%2Fus%2FMotherboards%2FPRIME-X470-PRO%2F&amp;sref=https%3A%2F%2Fwww.tomshardware.com%2Freviews%2Fmotherboard-parts-explained%2C5669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12" y="246529"/>
            <a:ext cx="8229600" cy="1143000"/>
          </a:xfrm>
        </p:spPr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086" y="1143000"/>
            <a:ext cx="8839200" cy="5715000"/>
          </a:xfrm>
        </p:spPr>
        <p:txBody>
          <a:bodyPr>
            <a:normAutofit/>
          </a:bodyPr>
          <a:lstStyle/>
          <a:p>
            <a:r>
              <a:rPr lang="en-US" dirty="0"/>
              <a:t>Temporary storage in the CPU</a:t>
            </a:r>
          </a:p>
          <a:p>
            <a:pPr lvl="1"/>
            <a:r>
              <a:rPr lang="en-US" dirty="0"/>
              <a:t>Store values used during the fetch execute cycle</a:t>
            </a:r>
          </a:p>
          <a:p>
            <a:pPr lvl="1"/>
            <a:r>
              <a:rPr lang="en-US" dirty="0"/>
              <a:t>PC – program counter</a:t>
            </a:r>
          </a:p>
          <a:p>
            <a:pPr lvl="2"/>
            <a:r>
              <a:rPr lang="en-US" dirty="0"/>
              <a:t>Memory location of next instruction, used during instruction fetch</a:t>
            </a:r>
          </a:p>
          <a:p>
            <a:pPr lvl="1"/>
            <a:r>
              <a:rPr lang="en-US" dirty="0"/>
              <a:t>Data registers</a:t>
            </a:r>
          </a:p>
          <a:p>
            <a:pPr lvl="2"/>
            <a:r>
              <a:rPr lang="en-US" dirty="0"/>
              <a:t>To store temporary results during execution</a:t>
            </a:r>
          </a:p>
          <a:p>
            <a:pPr lvl="2"/>
            <a:r>
              <a:rPr lang="en-US" dirty="0"/>
              <a:t>Some computers have one, the accumulator (AC), others have several, maybe dozens (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ebx</a:t>
            </a:r>
            <a:r>
              <a:rPr lang="en-US" dirty="0"/>
              <a:t>, </a:t>
            </a:r>
            <a:r>
              <a:rPr lang="en-US" dirty="0" err="1"/>
              <a:t>ecx</a:t>
            </a:r>
            <a:r>
              <a:rPr lang="en-US" dirty="0"/>
              <a:t>, </a:t>
            </a:r>
            <a:r>
              <a:rPr lang="en-US" dirty="0" err="1"/>
              <a:t>edx</a:t>
            </a:r>
            <a:r>
              <a:rPr lang="en-US" dirty="0"/>
              <a:t> or R0, R1, R2, …, R31)</a:t>
            </a:r>
          </a:p>
          <a:p>
            <a:pPr lvl="1"/>
            <a:r>
              <a:rPr lang="en-US" dirty="0"/>
              <a:t>IR – instruction register</a:t>
            </a:r>
          </a:p>
          <a:p>
            <a:pPr lvl="1"/>
            <a:r>
              <a:rPr lang="en-US" dirty="0"/>
              <a:t>Current instruction, used during decoding</a:t>
            </a:r>
          </a:p>
          <a:p>
            <a:r>
              <a:rPr lang="en-US" dirty="0"/>
              <a:t>Status flags</a:t>
            </a:r>
          </a:p>
          <a:p>
            <a:pPr lvl="1"/>
            <a:r>
              <a:rPr lang="en-US" dirty="0"/>
              <a:t>To store information about the result of the previous ALU operation</a:t>
            </a:r>
          </a:p>
          <a:p>
            <a:pPr lvl="2"/>
            <a:r>
              <a:rPr lang="en-US" dirty="0"/>
              <a:t>positive, negative, zero, even or odd parity, carry, overflow, interrupt 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D028D-7B13-BA47-8377-6B0DAE64E450}"/>
              </a:ext>
            </a:extLst>
          </p:cNvPr>
          <p:cNvSpPr/>
          <p:nvPr/>
        </p:nvSpPr>
        <p:spPr>
          <a:xfrm>
            <a:off x="9633286" y="2442229"/>
            <a:ext cx="2558714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EBX is a "base" register</a:t>
            </a:r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935CC-9EB0-FE47-83A5-4376132FBD6D}"/>
              </a:ext>
            </a:extLst>
          </p:cNvPr>
          <p:cNvSpPr/>
          <p:nvPr/>
        </p:nvSpPr>
        <p:spPr>
          <a:xfrm>
            <a:off x="9500237" y="2811561"/>
            <a:ext cx="2691763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EAX is an "accumulator"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15269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044B7-53BA-A4D4-74DC-D1035CE46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02" y="1848467"/>
            <a:ext cx="7653493" cy="4591665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performs the fetch-execute cycle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next instruction from memory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 the instruction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instruction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the result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O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7772CA-22B8-372F-4444-FB9117416F7E}"/>
              </a:ext>
            </a:extLst>
          </p:cNvPr>
          <p:cNvSpPr txBox="1">
            <a:spLocks/>
          </p:cNvSpPr>
          <p:nvPr/>
        </p:nvSpPr>
        <p:spPr>
          <a:xfrm>
            <a:off x="383601" y="365125"/>
            <a:ext cx="9825438" cy="1321014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rmAutofit/>
          </a:bodyPr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 execute a program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4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Fetch-Execute Cycle</a:t>
            </a:r>
          </a:p>
        </p:txBody>
      </p:sp>
      <p:pic>
        <p:nvPicPr>
          <p:cNvPr id="4098" name="Picture 2" descr="C:\data\SERVICE\Professional\cit130\edit-copy\ch2\fig2.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87"/>
          <a:stretch/>
        </p:blipFill>
        <p:spPr bwMode="auto">
          <a:xfrm>
            <a:off x="3244968" y="1676657"/>
            <a:ext cx="8782147" cy="48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A41916-A654-CDB9-8377-EC1FE6DE713E}"/>
              </a:ext>
            </a:extLst>
          </p:cNvPr>
          <p:cNvSpPr/>
          <p:nvPr/>
        </p:nvSpPr>
        <p:spPr>
          <a:xfrm>
            <a:off x="1199600" y="4289470"/>
            <a:ext cx="4090736" cy="1321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CPU needs to know </a:t>
            </a:r>
            <a:r>
              <a:rPr lang="en-US" dirty="0"/>
              <a:t>W</a:t>
            </a:r>
            <a:r>
              <a:rPr lang="en-NO" dirty="0"/>
              <a:t>hat to do.</a:t>
            </a:r>
          </a:p>
          <a:p>
            <a:pPr algn="ctr"/>
            <a:r>
              <a:rPr lang="en-NO" dirty="0"/>
              <a:t> CPU needs:</a:t>
            </a:r>
          </a:p>
          <a:p>
            <a:pPr algn="ctr"/>
            <a:r>
              <a:rPr lang="en-US" dirty="0"/>
              <a:t>W</a:t>
            </a:r>
            <a:r>
              <a:rPr lang="en-NO" dirty="0"/>
              <a:t>here is the instruction</a:t>
            </a:r>
          </a:p>
          <a:p>
            <a:pPr algn="ctr"/>
            <a:r>
              <a:rPr lang="en-US" dirty="0"/>
              <a:t>W</a:t>
            </a:r>
            <a:r>
              <a:rPr lang="en-NO" dirty="0"/>
              <a:t>hat is the instruction</a:t>
            </a:r>
          </a:p>
          <a:p>
            <a:pPr algn="ctr"/>
            <a:endParaRPr lang="en-NO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44B57D-6F6B-59C3-413B-90A5C6349FFE}"/>
              </a:ext>
            </a:extLst>
          </p:cNvPr>
          <p:cNvCxnSpPr/>
          <p:nvPr/>
        </p:nvCxnSpPr>
        <p:spPr>
          <a:xfrm flipV="1">
            <a:off x="4539916" y="2630905"/>
            <a:ext cx="962526" cy="2319072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8DE350-92D7-98DE-DCAD-70B156AC1740}"/>
              </a:ext>
            </a:extLst>
          </p:cNvPr>
          <p:cNvCxnSpPr>
            <a:cxnSpLocks/>
          </p:cNvCxnSpPr>
          <p:nvPr/>
        </p:nvCxnSpPr>
        <p:spPr>
          <a:xfrm flipV="1">
            <a:off x="4539916" y="3208421"/>
            <a:ext cx="1235242" cy="210151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9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ssembly Language vs Machine Language 1">
            <a:extLst>
              <a:ext uri="{FF2B5EF4-FFF2-40B4-BE49-F238E27FC236}">
                <a16:creationId xmlns:a16="http://schemas.microsoft.com/office/drawing/2014/main" id="{7B8E43E6-6B11-F44D-A88E-1CCD1CC8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179" y="2888120"/>
            <a:ext cx="7170821" cy="39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A09900-2BEF-E846-9A11-CDDC19C3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operation with a program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4875-072E-7647-AFCC-C576A9D05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High level language</a:t>
            </a:r>
          </a:p>
          <a:p>
            <a:pPr marL="457200" lvl="1" indent="0">
              <a:buNone/>
            </a:pPr>
            <a:r>
              <a:rPr lang="en-GB" dirty="0"/>
              <a:t>• C #, JAVA (and many others)</a:t>
            </a:r>
          </a:p>
          <a:p>
            <a:pPr marL="457200" lvl="1" indent="0">
              <a:buNone/>
            </a:pPr>
            <a:r>
              <a:rPr lang="en-GB" dirty="0"/>
              <a:t>• Interpreted in an environment </a:t>
            </a:r>
          </a:p>
          <a:p>
            <a:pPr marL="457200" lvl="1" indent="0">
              <a:buNone/>
            </a:pPr>
            <a:r>
              <a:rPr lang="en-GB" dirty="0"/>
              <a:t>(</a:t>
            </a:r>
            <a:r>
              <a:rPr lang="en-GB" dirty="0" err="1"/>
              <a:t>eg</a:t>
            </a:r>
            <a:r>
              <a:rPr lang="en-GB" dirty="0"/>
              <a:t> a virtual machine)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Low level language</a:t>
            </a:r>
          </a:p>
          <a:p>
            <a:pPr marL="457200" lvl="1" indent="0">
              <a:buNone/>
            </a:pPr>
            <a:r>
              <a:rPr lang="en-GB" dirty="0"/>
              <a:t>• C, C ++ (and more)</a:t>
            </a:r>
          </a:p>
          <a:p>
            <a:pPr marL="457200" lvl="1" indent="0">
              <a:buNone/>
            </a:pPr>
            <a:r>
              <a:rPr lang="en-GB" dirty="0"/>
              <a:t>• Compiled to Assembly and then </a:t>
            </a:r>
          </a:p>
          <a:p>
            <a:pPr marL="457200" lvl="1" indent="0">
              <a:buNone/>
            </a:pPr>
            <a:r>
              <a:rPr lang="en-GB" dirty="0"/>
              <a:t>machine instructions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Machine language (IA32, IA64, etc.)</a:t>
            </a:r>
          </a:p>
          <a:p>
            <a:pPr marL="457200" lvl="1" indent="0">
              <a:buNone/>
            </a:pPr>
            <a:r>
              <a:rPr lang="en-GB" dirty="0"/>
              <a:t>• Assembler language </a:t>
            </a:r>
          </a:p>
          <a:p>
            <a:pPr marL="457200" lvl="1" indent="0">
              <a:buNone/>
            </a:pPr>
            <a:r>
              <a:rPr lang="en-GB" dirty="0"/>
              <a:t>(each command corresponds to a </a:t>
            </a:r>
          </a:p>
          <a:p>
            <a:pPr marL="457200" lvl="1" indent="0">
              <a:buNone/>
            </a:pPr>
            <a:r>
              <a:rPr lang="en-GB" dirty="0"/>
              <a:t>machine instruction: mov </a:t>
            </a:r>
            <a:r>
              <a:rPr lang="en-GB" dirty="0" err="1"/>
              <a:t>eax</a:t>
            </a:r>
            <a:r>
              <a:rPr lang="en-GB" dirty="0"/>
              <a:t>, [00AF3B13])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Instructions for the processor = programs</a:t>
            </a:r>
          </a:p>
          <a:p>
            <a:pPr marL="457200" lvl="1" indent="0">
              <a:buNone/>
            </a:pPr>
            <a:r>
              <a:rPr lang="en-GB" dirty="0"/>
              <a:t>• Retrieved to the processor from memory (RAM)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897A5B2-7D46-D647-9FDD-CB202BEF9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0" y="210488"/>
            <a:ext cx="17272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D7530-C1CC-1E7B-5E21-4FE822F499F2}"/>
              </a:ext>
            </a:extLst>
          </p:cNvPr>
          <p:cNvSpPr txBox="1"/>
          <p:nvPr/>
        </p:nvSpPr>
        <p:spPr>
          <a:xfrm>
            <a:off x="5715362" y="1073014"/>
            <a:ext cx="57824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void main( ) 			// start of the program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{ 	int a, b, c;		// use 3 integer variables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scanf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(“%d”, &amp;a);	// input a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scanf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(“%d”, &amp;b);	// input b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if(a &lt; b) 		// compare a to b, if a is less then b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       c=a + b;		// then set c to be their sum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else c=a - b;		// otherwise set c to be their difference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(“%d”, c);		// output the result, c 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CAC064-D03C-D452-73F1-2C31BAC33C98}"/>
              </a:ext>
            </a:extLst>
          </p:cNvPr>
          <p:cNvCxnSpPr>
            <a:cxnSpLocks/>
          </p:cNvCxnSpPr>
          <p:nvPr/>
        </p:nvCxnSpPr>
        <p:spPr>
          <a:xfrm>
            <a:off x="6272463" y="2470484"/>
            <a:ext cx="320842" cy="958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862A63-5C3D-A9B1-C4A7-D8C992BB24F9}"/>
              </a:ext>
            </a:extLst>
          </p:cNvPr>
          <p:cNvCxnSpPr>
            <a:cxnSpLocks/>
          </p:cNvCxnSpPr>
          <p:nvPr/>
        </p:nvCxnSpPr>
        <p:spPr>
          <a:xfrm>
            <a:off x="7090611" y="4139380"/>
            <a:ext cx="29517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14BB37-CFD4-26A7-B818-70D7410F09C4}"/>
              </a:ext>
            </a:extLst>
          </p:cNvPr>
          <p:cNvCxnSpPr>
            <a:cxnSpLocks/>
          </p:cNvCxnSpPr>
          <p:nvPr/>
        </p:nvCxnSpPr>
        <p:spPr>
          <a:xfrm flipV="1">
            <a:off x="3497179" y="2470484"/>
            <a:ext cx="2454442" cy="673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7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525963"/>
          </a:xfrm>
        </p:spPr>
        <p:txBody>
          <a:bodyPr/>
          <a:lstStyle/>
          <a:p>
            <a:r>
              <a:rPr lang="en-US" dirty="0"/>
              <a:t>We use the following C program to better understand the fetch-execute cycle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81164" y="2362200"/>
            <a:ext cx="820583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#include &lt;stdio.h&gt;		// input/output library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void main( ) 			// start of the program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int a, b, c;		// use 3 integer variables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scanf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(“%d”, &amp;a);	// input a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scanf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(“%d”, &amp;b);	// input b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if(a &lt; b) 		// compare a to b, if a is less then b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       c=a + b;		// then set c to be their sum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else c=a - b;		// otherwise set c to be their difference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(“%d”, c);		// output the result, c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54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in Assembly Language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4710" y="1686139"/>
            <a:ext cx="777007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		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// assume 33 is the keyboard, input a value from keyboard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a		// and store the value in the variable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		// repeat for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		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// move a from memory to CPU, a location called the accumulator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Subt  b		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// subtract b from the accumulator (accumulator = a – b)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Jge    else		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// if the result is greater than or equal to 0, go to location “else”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		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// otherwise, here we do the then clause, load a into accumulator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Add   b		// add b (accumulator is now a + b)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		// store the result (a + b) in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Jump next	// go to the location called next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else:	Load a		// here is the else clause, load a into the accumulator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	Subt  b		// subtract b (accumulator is now a – b)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		// store the result (a – b) into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next:	Load   c		// load c into the accumulator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Output 2049	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// send the accumulator value to the output device 2049, assume 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			//      this is the monitor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Halt		// end the program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ADDCE-186E-D29C-D5A9-D967C2D9614E}"/>
              </a:ext>
            </a:extLst>
          </p:cNvPr>
          <p:cNvSpPr txBox="1"/>
          <p:nvPr/>
        </p:nvSpPr>
        <p:spPr>
          <a:xfrm>
            <a:off x="193561" y="1025632"/>
            <a:ext cx="333570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void main( ) 			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{ 	int a, b, c;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scanf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(“%d”, &amp;a);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scanf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(“%d”, &amp;b);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if(a &lt; b) 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       c=a + b;		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else c=a - b;	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(“%d”, c);		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6768FC9-56E6-95C5-5818-9DC8CDE4BCD8}"/>
              </a:ext>
            </a:extLst>
          </p:cNvPr>
          <p:cNvSpPr/>
          <p:nvPr/>
        </p:nvSpPr>
        <p:spPr>
          <a:xfrm>
            <a:off x="3424989" y="2346646"/>
            <a:ext cx="208547" cy="49730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5CA9A6C-CAB9-AA90-813A-D0299A51EFBD}"/>
              </a:ext>
            </a:extLst>
          </p:cNvPr>
          <p:cNvSpPr/>
          <p:nvPr/>
        </p:nvSpPr>
        <p:spPr>
          <a:xfrm>
            <a:off x="2981851" y="3916312"/>
            <a:ext cx="301780" cy="1201120"/>
          </a:xfrm>
          <a:prstGeom prst="righ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44C3933-6805-D27B-BD74-5F7524B9C79F}"/>
              </a:ext>
            </a:extLst>
          </p:cNvPr>
          <p:cNvSpPr/>
          <p:nvPr/>
        </p:nvSpPr>
        <p:spPr>
          <a:xfrm rot="10800000">
            <a:off x="5296320" y="1767740"/>
            <a:ext cx="208547" cy="49730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477EFBA-DDCE-496D-3E45-4F5579035FA9}"/>
              </a:ext>
            </a:extLst>
          </p:cNvPr>
          <p:cNvSpPr/>
          <p:nvPr/>
        </p:nvSpPr>
        <p:spPr>
          <a:xfrm rot="10800000">
            <a:off x="5282703" y="2346646"/>
            <a:ext cx="208547" cy="497305"/>
          </a:xfrm>
          <a:prstGeom prst="rightBrac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46B63AE-4A9B-30AC-0922-0574CDBF4E23}"/>
              </a:ext>
            </a:extLst>
          </p:cNvPr>
          <p:cNvSpPr/>
          <p:nvPr/>
        </p:nvSpPr>
        <p:spPr>
          <a:xfrm>
            <a:off x="3283631" y="3088754"/>
            <a:ext cx="208547" cy="497305"/>
          </a:xfrm>
          <a:prstGeom prst="rightBrac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EE902-FA2B-F8FD-40A5-38E82BD23D6A}"/>
              </a:ext>
            </a:extLst>
          </p:cNvPr>
          <p:cNvSpPr/>
          <p:nvPr/>
        </p:nvSpPr>
        <p:spPr>
          <a:xfrm rot="10800000">
            <a:off x="4316735" y="3088754"/>
            <a:ext cx="399644" cy="2429730"/>
          </a:xfrm>
          <a:prstGeom prst="righ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539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in Assembly Language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1510" y="1295400"/>
            <a:ext cx="905889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		// assume 33 is the keyboard, input a value from keyboard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a		// and store the value in the variable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		// repeat the input for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		// move a from memory to CPU, a location called the accumulator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Subt  b		// subtract b from the accumulator (accumulator = a – b)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Jge    else		// if the result is greater than or equal to 0, go to location “else”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		// otherwise, here we do the then clause, load a into accumulator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Add   b		// add b (accumulator is now a + b)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		// store the result (a + b) in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Jump next	// go to the location called next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else:	Load a		// here is the else clause, load a into the accumulator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	Subt  b		// subtract b (accumulator is now a – b)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		// store the result (a – b) into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next:	Load   c		// load c into the accumulator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Output 2049	// send the accumulator value to the output device 2049, assume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	//      this is the monitor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Halt		// end the program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in Machine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code version of our C program is stored in the computer in machine language</a:t>
            </a:r>
          </a:p>
          <a:p>
            <a:pPr lvl="1"/>
            <a:r>
              <a:rPr lang="en-US" dirty="0"/>
              <a:t>The first four instructions might look like this: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1" y="3657600"/>
            <a:ext cx="7056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1000100 0000000000000000000100001 – input (from keyboard)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1000111 0010011000100101101010001 – store the datum in a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1000100 0000000000000000000100001 – input (from keyboard)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1000111 0010011000100101101010010 – store the datum in b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op code           operand (datum)</a:t>
            </a:r>
          </a:p>
        </p:txBody>
      </p:sp>
      <p:sp>
        <p:nvSpPr>
          <p:cNvPr id="5" name="Left Brace 4"/>
          <p:cNvSpPr/>
          <p:nvPr/>
        </p:nvSpPr>
        <p:spPr>
          <a:xfrm rot="16200000" flipV="1">
            <a:off x="2942790" y="4677209"/>
            <a:ext cx="228602" cy="7801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 flipV="1">
            <a:off x="5048250" y="3409951"/>
            <a:ext cx="114301" cy="32004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Fetch-Execute Cycle – (reminder)</a:t>
            </a:r>
          </a:p>
        </p:txBody>
      </p:sp>
      <p:pic>
        <p:nvPicPr>
          <p:cNvPr id="4098" name="Picture 2" descr="C:\data\SERVICE\Professional\cit130\edit-copy\ch2\fig2.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87"/>
          <a:stretch/>
        </p:blipFill>
        <p:spPr bwMode="auto">
          <a:xfrm>
            <a:off x="3026252" y="960824"/>
            <a:ext cx="8782147" cy="48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FEEFC5-D5A9-C3A7-D876-C5DC23077110}"/>
              </a:ext>
            </a:extLst>
          </p:cNvPr>
          <p:cNvSpPr/>
          <p:nvPr/>
        </p:nvSpPr>
        <p:spPr>
          <a:xfrm>
            <a:off x="980884" y="3615702"/>
            <a:ext cx="4090736" cy="1321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CPU needs to know </a:t>
            </a:r>
            <a:r>
              <a:rPr lang="en-US" dirty="0"/>
              <a:t>W</a:t>
            </a:r>
            <a:r>
              <a:rPr lang="en-NO" dirty="0"/>
              <a:t>hat to do.</a:t>
            </a:r>
          </a:p>
          <a:p>
            <a:pPr algn="ctr"/>
            <a:r>
              <a:rPr lang="en-NO" dirty="0"/>
              <a:t> CPU needs:</a:t>
            </a:r>
          </a:p>
          <a:p>
            <a:pPr algn="ctr"/>
            <a:r>
              <a:rPr lang="en-US" dirty="0"/>
              <a:t>W</a:t>
            </a:r>
            <a:r>
              <a:rPr lang="en-NO" dirty="0"/>
              <a:t>here is the instruction</a:t>
            </a:r>
          </a:p>
          <a:p>
            <a:pPr algn="ctr"/>
            <a:r>
              <a:rPr lang="en-US" dirty="0"/>
              <a:t>W</a:t>
            </a:r>
            <a:r>
              <a:rPr lang="en-NO" dirty="0"/>
              <a:t>hat is the instruction</a:t>
            </a:r>
          </a:p>
          <a:p>
            <a:pPr algn="ctr"/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3EDE48-6BBD-7A5E-DFF9-94299AD5B61E}"/>
              </a:ext>
            </a:extLst>
          </p:cNvPr>
          <p:cNvSpPr/>
          <p:nvPr/>
        </p:nvSpPr>
        <p:spPr>
          <a:xfrm>
            <a:off x="2614861" y="5674471"/>
            <a:ext cx="73472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When memory sends an instruction to CPU, it uses data bus</a:t>
            </a:r>
          </a:p>
          <a:p>
            <a:pPr algn="ctr"/>
            <a:r>
              <a:rPr lang="en-NO" dirty="0"/>
              <a:t>When CPU sends the instruction to the memory, control bus is used </a:t>
            </a:r>
          </a:p>
        </p:txBody>
      </p:sp>
    </p:spTree>
    <p:extLst>
      <p:ext uri="{BB962C8B-B14F-4D97-AF65-F5344CB8AC3E}">
        <p14:creationId xmlns:p14="http://schemas.microsoft.com/office/powerpoint/2010/main" val="276766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47" y="419100"/>
            <a:ext cx="8229600" cy="1143000"/>
          </a:xfrm>
        </p:spPr>
        <p:txBody>
          <a:bodyPr/>
          <a:lstStyle/>
          <a:p>
            <a:r>
              <a:rPr lang="en-US" dirty="0"/>
              <a:t>Fetch-Execute Cycle: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990600"/>
            <a:ext cx="5791200" cy="5791200"/>
          </a:xfrm>
        </p:spPr>
        <p:txBody>
          <a:bodyPr>
            <a:normAutofit/>
          </a:bodyPr>
          <a:lstStyle/>
          <a:p>
            <a:r>
              <a:rPr lang="en-US" dirty="0"/>
              <a:t>Fetch:</a:t>
            </a:r>
          </a:p>
          <a:p>
            <a:pPr lvl="1"/>
            <a:r>
              <a:rPr lang="en-US" dirty="0"/>
              <a:t>PC stores address of next instruction</a:t>
            </a:r>
          </a:p>
          <a:p>
            <a:pPr lvl="1"/>
            <a:r>
              <a:rPr lang="en-US" dirty="0"/>
              <a:t>Fetch instruction at PC location</a:t>
            </a:r>
          </a:p>
          <a:p>
            <a:pPr lvl="1"/>
            <a:r>
              <a:rPr lang="en-US" dirty="0"/>
              <a:t>Increment PC</a:t>
            </a:r>
          </a:p>
          <a:p>
            <a:pPr lvl="1"/>
            <a:r>
              <a:rPr lang="en-US" dirty="0"/>
              <a:t>Instruction sent over data bus</a:t>
            </a:r>
          </a:p>
          <a:p>
            <a:pPr lvl="1"/>
            <a:r>
              <a:rPr lang="en-US" dirty="0"/>
              <a:t>Store instruction in IR</a:t>
            </a:r>
          </a:p>
          <a:p>
            <a:r>
              <a:rPr lang="en-US" dirty="0"/>
              <a:t>Decode:</a:t>
            </a:r>
          </a:p>
          <a:p>
            <a:pPr lvl="1"/>
            <a:r>
              <a:rPr lang="en-US" dirty="0"/>
              <a:t>Decode </a:t>
            </a:r>
            <a:r>
              <a:rPr lang="en-US" dirty="0" err="1"/>
              <a:t>opcode</a:t>
            </a:r>
            <a:r>
              <a:rPr lang="en-US" dirty="0"/>
              <a:t> portion in IR</a:t>
            </a:r>
          </a:p>
          <a:p>
            <a:pPr lvl="1"/>
            <a:r>
              <a:rPr lang="en-US" dirty="0"/>
              <a:t>Determine operand(s) from instruction in IR</a:t>
            </a:r>
          </a:p>
          <a:p>
            <a:r>
              <a:rPr lang="en-US" dirty="0"/>
              <a:t>Execute:</a:t>
            </a:r>
          </a:p>
          <a:p>
            <a:pPr lvl="1"/>
            <a:r>
              <a:rPr lang="en-US" dirty="0"/>
              <a:t>Issue command(s) to proper circuits</a:t>
            </a:r>
          </a:p>
          <a:p>
            <a:pPr lvl="1"/>
            <a:r>
              <a:rPr lang="en-US" dirty="0"/>
              <a:t>Use data register(s)</a:t>
            </a:r>
          </a:p>
          <a:p>
            <a:r>
              <a:rPr lang="en-US" dirty="0"/>
              <a:t>Store result</a:t>
            </a:r>
          </a:p>
          <a:p>
            <a:pPr lvl="1"/>
            <a:r>
              <a:rPr lang="en-US" dirty="0"/>
              <a:t>In AC (or data register), or memory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1295400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Subt 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Jge     else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Add  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Jump next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else:	Load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	Subt 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next:	Load  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Output 2049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Halt</a:t>
            </a:r>
          </a:p>
        </p:txBody>
      </p:sp>
    </p:spTree>
    <p:extLst>
      <p:ext uri="{BB962C8B-B14F-4D97-AF65-F5344CB8AC3E}">
        <p14:creationId xmlns:p14="http://schemas.microsoft.com/office/powerpoint/2010/main" val="135141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12B2-547A-B148-A4FB-F99668745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3600" dirty="0">
                <a:latin typeface="+mn-lt"/>
                <a:ea typeface="+mn-ea"/>
                <a:cs typeface="+mn-cs"/>
              </a:rPr>
              <a:t>Digital technology</a:t>
            </a:r>
            <a:endParaRPr lang="en-NO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F5DA-8AFE-524E-A12F-A9BD5AEFD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748" y="3132944"/>
            <a:ext cx="10214994" cy="2186308"/>
          </a:xfrm>
        </p:spPr>
        <p:txBody>
          <a:bodyPr>
            <a:normAutofit fontScale="85000" lnSpcReduction="20000"/>
          </a:bodyPr>
          <a:lstStyle/>
          <a:p>
            <a:pPr fontAlgn="t"/>
            <a:r>
              <a:rPr lang="en-US" dirty="0">
                <a:hlinkClick r:id="rId2"/>
              </a:rPr>
              <a:t>TK1104-1 22H</a:t>
            </a:r>
            <a:endParaRPr lang="en-US" dirty="0"/>
          </a:p>
          <a:p>
            <a:pPr fontAlgn="t"/>
            <a:endParaRPr lang="en-US" dirty="0"/>
          </a:p>
          <a:p>
            <a:pPr fontAlgn="t"/>
            <a:r>
              <a:rPr lang="en-US" dirty="0"/>
              <a:t>Lecturer: Toktam Ramezanifarkhani</a:t>
            </a:r>
          </a:p>
          <a:p>
            <a:pPr algn="ctr" fontAlgn="t"/>
            <a:r>
              <a:rPr lang="en-US" sz="1600" dirty="0"/>
              <a:t>Toktam.Ramezanifarkhani@kristiania.no</a:t>
            </a:r>
          </a:p>
          <a:p>
            <a:pPr algn="ctr" fontAlgn="t"/>
            <a:r>
              <a:rPr lang="en-US" sz="1600" dirty="0"/>
              <a:t>Toktamr@ifi.uio.no</a:t>
            </a:r>
          </a:p>
          <a:p>
            <a:r>
              <a:rPr lang="en-US" sz="2500" dirty="0"/>
              <a:t>Elsa Lossius</a:t>
            </a:r>
          </a:p>
          <a:p>
            <a:pPr algn="ctr"/>
            <a:r>
              <a:rPr lang="en-US" sz="1500" dirty="0"/>
              <a:t>ello008@student.kristiania.no</a:t>
            </a:r>
          </a:p>
          <a:p>
            <a:pPr fontAlgn="t"/>
            <a:endParaRPr lang="en-US" dirty="0"/>
          </a:p>
          <a:p>
            <a:endParaRPr lang="nb-NO" b="1" dirty="0">
              <a:latin typeface="Comic Sans MS" pitchFamily="66" charset="0"/>
            </a:endParaRP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41480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16" y="409074"/>
            <a:ext cx="8229600" cy="1143000"/>
          </a:xfrm>
        </p:spPr>
        <p:txBody>
          <a:bodyPr/>
          <a:lstStyle/>
          <a:p>
            <a:r>
              <a:rPr lang="en-US" dirty="0"/>
              <a:t>Fetch-Execute Cycle: 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116" y="1552074"/>
            <a:ext cx="9785684" cy="5305926"/>
          </a:xfrm>
        </p:spPr>
        <p:txBody>
          <a:bodyPr>
            <a:normAutofit/>
          </a:bodyPr>
          <a:lstStyle/>
          <a:p>
            <a:r>
              <a:rPr lang="en-US" dirty="0"/>
              <a:t>Assume our program starts at location 5,000,000</a:t>
            </a:r>
          </a:p>
          <a:p>
            <a:pPr lvl="1"/>
            <a:r>
              <a:rPr lang="en-US" dirty="0"/>
              <a:t>PC:  5,000,000</a:t>
            </a:r>
          </a:p>
          <a:p>
            <a:pPr lvl="1"/>
            <a:r>
              <a:rPr lang="en-US" dirty="0"/>
              <a:t>IR:  -------</a:t>
            </a:r>
          </a:p>
          <a:p>
            <a:r>
              <a:rPr lang="en-US" dirty="0"/>
              <a:t>Fetch instruction</a:t>
            </a:r>
          </a:p>
          <a:p>
            <a:pPr lvl="1"/>
            <a:r>
              <a:rPr lang="en-US" dirty="0"/>
              <a:t>PC:  5,000,000</a:t>
            </a:r>
          </a:p>
          <a:p>
            <a:pPr lvl="1"/>
            <a:r>
              <a:rPr lang="en-US" dirty="0"/>
              <a:t>IR:  1000100 0000000000000000000100001 </a:t>
            </a:r>
          </a:p>
          <a:p>
            <a:pPr lvl="1"/>
            <a:r>
              <a:rPr lang="en-US" dirty="0"/>
              <a:t>Increment PC to 5,000,001</a:t>
            </a:r>
          </a:p>
          <a:p>
            <a:r>
              <a:rPr lang="en-US" dirty="0"/>
              <a:t>Decode instruction</a:t>
            </a:r>
          </a:p>
          <a:p>
            <a:pPr lvl="1"/>
            <a:r>
              <a:rPr lang="en-US" dirty="0"/>
              <a:t>Input operation (obtain input from keyboard)</a:t>
            </a:r>
          </a:p>
          <a:p>
            <a:r>
              <a:rPr lang="en-US" dirty="0"/>
              <a:t>Execute:</a:t>
            </a:r>
          </a:p>
          <a:p>
            <a:pPr lvl="1"/>
            <a:r>
              <a:rPr lang="en-US" dirty="0"/>
              <a:t>Take input value from keyboard</a:t>
            </a:r>
          </a:p>
          <a:p>
            <a:pPr lvl="1"/>
            <a:r>
              <a:rPr lang="en-US" dirty="0"/>
              <a:t>Move to AC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48DF544-291B-CACB-4614-8DD9A771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124385"/>
              </p:ext>
            </p:extLst>
          </p:nvPr>
        </p:nvGraphicFramePr>
        <p:xfrm>
          <a:off x="7756356" y="2852759"/>
          <a:ext cx="4010528" cy="1970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632">
                  <a:extLst>
                    <a:ext uri="{9D8B030D-6E8A-4147-A177-3AD203B41FA5}">
                      <a16:colId xmlns:a16="http://schemas.microsoft.com/office/drawing/2014/main" val="2801230152"/>
                    </a:ext>
                  </a:extLst>
                </a:gridCol>
                <a:gridCol w="1002632">
                  <a:extLst>
                    <a:ext uri="{9D8B030D-6E8A-4147-A177-3AD203B41FA5}">
                      <a16:colId xmlns:a16="http://schemas.microsoft.com/office/drawing/2014/main" val="601112906"/>
                    </a:ext>
                  </a:extLst>
                </a:gridCol>
                <a:gridCol w="1002632">
                  <a:extLst>
                    <a:ext uri="{9D8B030D-6E8A-4147-A177-3AD203B41FA5}">
                      <a16:colId xmlns:a16="http://schemas.microsoft.com/office/drawing/2014/main" val="2610502166"/>
                    </a:ext>
                  </a:extLst>
                </a:gridCol>
                <a:gridCol w="1002632">
                  <a:extLst>
                    <a:ext uri="{9D8B030D-6E8A-4147-A177-3AD203B41FA5}">
                      <a16:colId xmlns:a16="http://schemas.microsoft.com/office/drawing/2014/main" val="3212564317"/>
                    </a:ext>
                  </a:extLst>
                </a:gridCol>
              </a:tblGrid>
              <a:tr h="394126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54734"/>
                  </a:ext>
                </a:extLst>
              </a:tr>
              <a:tr h="394126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Input 33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Store a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65280"/>
                  </a:ext>
                </a:extLst>
              </a:tr>
              <a:tr h="394126"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671002"/>
                  </a:ext>
                </a:extLst>
              </a:tr>
              <a:tr h="394126">
                <a:tc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908384"/>
                  </a:ext>
                </a:extLst>
              </a:tr>
              <a:tr h="394126"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660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BD914DC-2839-D4CA-64A0-0863DF0AAE67}"/>
              </a:ext>
            </a:extLst>
          </p:cNvPr>
          <p:cNvSpPr txBox="1"/>
          <p:nvPr/>
        </p:nvSpPr>
        <p:spPr>
          <a:xfrm>
            <a:off x="6809874" y="2048743"/>
            <a:ext cx="5093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address of the starting block of the program in the memory is 5,000,000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04E93D-8BEE-6A69-DFDA-AF36151BD581}"/>
              </a:ext>
            </a:extLst>
          </p:cNvPr>
          <p:cNvCxnSpPr/>
          <p:nvPr/>
        </p:nvCxnSpPr>
        <p:spPr>
          <a:xfrm>
            <a:off x="7395411" y="2582779"/>
            <a:ext cx="1411705" cy="72189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18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Fetch instruction</a:t>
            </a:r>
          </a:p>
          <a:p>
            <a:pPr lvl="1"/>
            <a:r>
              <a:rPr lang="en-US" dirty="0"/>
              <a:t>PC:  5,000,001</a:t>
            </a:r>
          </a:p>
          <a:p>
            <a:pPr lvl="1"/>
            <a:r>
              <a:rPr lang="en-US" dirty="0"/>
              <a:t>IR:  1000111 0010011000100101101010001</a:t>
            </a:r>
          </a:p>
          <a:p>
            <a:pPr lvl="1"/>
            <a:r>
              <a:rPr lang="en-US" dirty="0"/>
              <a:t>Increment PC to 5,000,002 </a:t>
            </a:r>
          </a:p>
          <a:p>
            <a:r>
              <a:rPr lang="en-US" dirty="0"/>
              <a:t>Decode instruction</a:t>
            </a:r>
          </a:p>
          <a:p>
            <a:pPr lvl="1"/>
            <a:r>
              <a:rPr lang="en-US" dirty="0"/>
              <a:t>Store datum to memory location 0010011000100101101010001 (memory location storing variable a)</a:t>
            </a:r>
          </a:p>
          <a:p>
            <a:r>
              <a:rPr lang="en-US" dirty="0"/>
              <a:t>Execute:</a:t>
            </a:r>
          </a:p>
          <a:p>
            <a:pPr lvl="1"/>
            <a:r>
              <a:rPr lang="en-US" dirty="0"/>
              <a:t>Move datum from AC over data bus to memory location a</a:t>
            </a:r>
          </a:p>
          <a:p>
            <a:pPr lvl="2"/>
            <a:r>
              <a:rPr lang="en-US" sz="2600" dirty="0"/>
              <a:t>NOTE:  the next two instructions are almost identical except that the second input’s datum (from the third instruction) is sent to memory location b instead of 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42900"/>
            <a:ext cx="8229600" cy="1143000"/>
          </a:xfrm>
        </p:spPr>
        <p:txBody>
          <a:bodyPr/>
          <a:lstStyle/>
          <a:p>
            <a:r>
              <a:rPr lang="en-US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914400"/>
            <a:ext cx="5867400" cy="5791200"/>
          </a:xfrm>
        </p:spPr>
        <p:txBody>
          <a:bodyPr>
            <a:normAutofit/>
          </a:bodyPr>
          <a:lstStyle/>
          <a:p>
            <a:r>
              <a:rPr lang="en-US" dirty="0"/>
              <a:t>Load a</a:t>
            </a:r>
          </a:p>
          <a:p>
            <a:pPr lvl="1"/>
            <a:r>
              <a:rPr lang="en-US" dirty="0"/>
              <a:t>Fetch instruction at 5,000,004</a:t>
            </a:r>
          </a:p>
          <a:p>
            <a:pPr lvl="1"/>
            <a:r>
              <a:rPr lang="en-US" dirty="0"/>
              <a:t>Increment PC to 5,000,005</a:t>
            </a:r>
          </a:p>
          <a:p>
            <a:pPr lvl="1"/>
            <a:r>
              <a:rPr lang="en-US" dirty="0"/>
              <a:t>Decode – load instruction, operand is a from memory</a:t>
            </a:r>
          </a:p>
          <a:p>
            <a:pPr lvl="1"/>
            <a:r>
              <a:rPr lang="en-US" dirty="0"/>
              <a:t>Execute – loads datum at location a into AC</a:t>
            </a:r>
          </a:p>
          <a:p>
            <a:r>
              <a:rPr lang="en-US" dirty="0"/>
              <a:t>Subt b</a:t>
            </a:r>
          </a:p>
          <a:p>
            <a:pPr lvl="1"/>
            <a:r>
              <a:rPr lang="en-US" dirty="0"/>
              <a:t>Fetch instruction at 5,000,005</a:t>
            </a:r>
          </a:p>
          <a:p>
            <a:pPr lvl="1"/>
            <a:r>
              <a:rPr lang="en-US" dirty="0"/>
              <a:t>Increment PC to 5,000,006</a:t>
            </a:r>
          </a:p>
          <a:p>
            <a:pPr lvl="1"/>
            <a:r>
              <a:rPr lang="en-US" dirty="0"/>
              <a:t>Decode – subtract instruction, operands are AC register and b from memory</a:t>
            </a:r>
          </a:p>
          <a:p>
            <a:pPr lvl="1"/>
            <a:r>
              <a:rPr lang="en-US" dirty="0"/>
              <a:t>Execute – fetch b from memory, send AC and b to </a:t>
            </a:r>
            <a:r>
              <a:rPr lang="en-US" dirty="0" err="1"/>
              <a:t>subtracter</a:t>
            </a:r>
            <a:r>
              <a:rPr lang="en-US" dirty="0"/>
              <a:t> circuit</a:t>
            </a:r>
          </a:p>
          <a:p>
            <a:pPr lvl="1"/>
            <a:r>
              <a:rPr lang="en-US" dirty="0"/>
              <a:t>Store result in AC</a:t>
            </a:r>
          </a:p>
          <a:p>
            <a:pPr lvl="1"/>
            <a:r>
              <a:rPr lang="en-US" dirty="0"/>
              <a:t>Set status flags as appropriate (negative, positive, zero, carry, overflow)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1295400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Subt 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Jge     else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Add  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Jump next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else:	Load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	Subt 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next:	Load  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Output 2049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Halt</a:t>
            </a:r>
          </a:p>
        </p:txBody>
      </p:sp>
    </p:spTree>
    <p:extLst>
      <p:ext uri="{BB962C8B-B14F-4D97-AF65-F5344CB8AC3E}">
        <p14:creationId xmlns:p14="http://schemas.microsoft.com/office/powerpoint/2010/main" val="331258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79" y="381000"/>
            <a:ext cx="8229600" cy="1143000"/>
          </a:xfrm>
        </p:spPr>
        <p:txBody>
          <a:bodyPr/>
          <a:lstStyle/>
          <a:p>
            <a:r>
              <a:rPr lang="en-US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762000"/>
            <a:ext cx="6858000" cy="6096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Jge else –a </a:t>
            </a:r>
            <a:r>
              <a:rPr lang="en-US" i="1" dirty="0"/>
              <a:t>branch </a:t>
            </a:r>
            <a:r>
              <a:rPr lang="en-US" dirty="0"/>
              <a:t>instruction </a:t>
            </a:r>
          </a:p>
          <a:p>
            <a:pPr lvl="1"/>
            <a:r>
              <a:rPr lang="en-US" dirty="0"/>
              <a:t>Fetch instruction at 5,000,006</a:t>
            </a:r>
          </a:p>
          <a:p>
            <a:pPr lvl="1"/>
            <a:r>
              <a:rPr lang="en-US" dirty="0"/>
              <a:t>Increment PC to 5,000,007</a:t>
            </a:r>
          </a:p>
          <a:p>
            <a:pPr lvl="1"/>
            <a:r>
              <a:rPr lang="en-US" dirty="0"/>
              <a:t>Decode instruction</a:t>
            </a:r>
          </a:p>
          <a:p>
            <a:pPr lvl="1"/>
            <a:r>
              <a:rPr lang="en-US" dirty="0"/>
              <a:t>Execute instruction – if positive or zero flag are set (1) reset PC to 5,000,011 (branches to “else”) otherwise, end instruction</a:t>
            </a:r>
          </a:p>
          <a:p>
            <a:r>
              <a:rPr lang="en-US" dirty="0"/>
              <a:t>Next instruction fetch is 5,000,007 or 5,000,011</a:t>
            </a:r>
          </a:p>
          <a:p>
            <a:r>
              <a:rPr lang="en-US" dirty="0"/>
              <a:t>Next few instructions executed depend on the previous conditional branch</a:t>
            </a:r>
          </a:p>
          <a:p>
            <a:pPr lvl="1"/>
            <a:r>
              <a:rPr lang="en-US" dirty="0"/>
              <a:t>Either “Load a”, “Add b”, “Store c”, “Jump next” </a:t>
            </a:r>
          </a:p>
          <a:p>
            <a:pPr lvl="1"/>
            <a:r>
              <a:rPr lang="en-US" dirty="0"/>
              <a:t>Or “Load a”, “Subt b”, “Store c”</a:t>
            </a:r>
          </a:p>
          <a:p>
            <a:r>
              <a:rPr lang="en-US" dirty="0"/>
              <a:t>Jump next – PC altered to 5,000,014 (location of “next”)</a:t>
            </a:r>
          </a:p>
          <a:p>
            <a:r>
              <a:rPr lang="en-US" dirty="0"/>
              <a:t>Output 2049 – outputs value in AC to device 2049 (the monitor)</a:t>
            </a:r>
          </a:p>
          <a:p>
            <a:r>
              <a:rPr lang="en-US" dirty="0"/>
              <a:t>Halt – ends the program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1143000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Input 33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Subt 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Jge     else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Load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Add  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Jump next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else:	Load 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	Subt  b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Store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next:	Load   c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Output 2049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Halt</a:t>
            </a:r>
          </a:p>
        </p:txBody>
      </p:sp>
    </p:spTree>
    <p:extLst>
      <p:ext uri="{BB962C8B-B14F-4D97-AF65-F5344CB8AC3E}">
        <p14:creationId xmlns:p14="http://schemas.microsoft.com/office/powerpoint/2010/main" val="74901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12" y="266700"/>
            <a:ext cx="6058536" cy="1143000"/>
          </a:xfrm>
        </p:spPr>
        <p:txBody>
          <a:bodyPr/>
          <a:lstStyle/>
          <a:p>
            <a:r>
              <a:rPr lang="en-US" dirty="0"/>
              <a:t>Execute Memory Read instruction after Decode: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4" y="1255294"/>
            <a:ext cx="622421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052" y="2667000"/>
            <a:ext cx="6224214" cy="39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74284-D13B-7949-B6A3-B87C8108045E}"/>
              </a:ext>
            </a:extLst>
          </p:cNvPr>
          <p:cNvSpPr txBox="1"/>
          <p:nvPr/>
        </p:nvSpPr>
        <p:spPr>
          <a:xfrm>
            <a:off x="10042358" y="5213684"/>
            <a:ext cx="671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O" dirty="0"/>
              <a:t>write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953F7C-BBEB-6B14-C9D3-F1F068D9CAB3}"/>
              </a:ext>
            </a:extLst>
          </p:cNvPr>
          <p:cNvSpPr txBox="1">
            <a:spLocks/>
          </p:cNvSpPr>
          <p:nvPr/>
        </p:nvSpPr>
        <p:spPr>
          <a:xfrm>
            <a:off x="7304953" y="1537034"/>
            <a:ext cx="4649313" cy="114300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rmAutofit/>
          </a:bodyPr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Execute Memory Write instruction after Decode:</a:t>
            </a:r>
          </a:p>
        </p:txBody>
      </p:sp>
    </p:spTree>
    <p:extLst>
      <p:ext uri="{BB962C8B-B14F-4D97-AF65-F5344CB8AC3E}">
        <p14:creationId xmlns:p14="http://schemas.microsoft.com/office/powerpoint/2010/main" val="119529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4CBF-003A-D149-B21B-10DE82A7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</a:t>
            </a:r>
            <a:r>
              <a:rPr lang="en-US" dirty="0"/>
              <a:t>utorials</a:t>
            </a: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8C824-1375-3046-96C3-A1A8B4F14B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2B0D536-80B6-4B69-89C7-125EC751B55A}" type="slidenum">
              <a:rPr lang="en-US" smtClean="0"/>
              <a:t>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DB717-6D17-A647-A704-EB99EFED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03" y="1748590"/>
            <a:ext cx="11281994" cy="3391094"/>
          </a:xfrm>
        </p:spPr>
        <p:txBody>
          <a:bodyPr/>
          <a:lstStyle/>
          <a:p>
            <a:r>
              <a:rPr lang="en-US" dirty="0"/>
              <a:t>Demonstration of the fetch execute cycle 	</a:t>
            </a:r>
          </a:p>
          <a:p>
            <a:r>
              <a:rPr lang="en-US" dirty="0"/>
              <a:t>Memory read operation</a:t>
            </a:r>
          </a:p>
          <a:p>
            <a:r>
              <a:rPr lang="en-US" dirty="0"/>
              <a:t>Memory write operation</a:t>
            </a:r>
          </a:p>
          <a:p>
            <a:endParaRPr lang="en-N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20D4A9-BE10-C748-A7B8-128B27A143C2}"/>
              </a:ext>
            </a:extLst>
          </p:cNvPr>
          <p:cNvSpPr/>
          <p:nvPr/>
        </p:nvSpPr>
        <p:spPr>
          <a:xfrm>
            <a:off x="2997841" y="4216354"/>
            <a:ext cx="8922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https://www.youtube.com/watch?v=xs5oq-i_rTc&amp;t=65s</a:t>
            </a:r>
            <a:endParaRPr lang="en-US" dirty="0"/>
          </a:p>
          <a:p>
            <a:pPr>
              <a:defRPr/>
            </a:pPr>
            <a:r>
              <a:rPr lang="en-US" dirty="0">
                <a:hlinkClick r:id="rId4"/>
              </a:rPr>
              <a:t>Fetch Decode Execute Cycle in more detail</a:t>
            </a:r>
            <a:endParaRPr lang="en-US" dirty="0"/>
          </a:p>
          <a:p>
            <a:r>
              <a:rPr lang="en-US" dirty="0"/>
              <a:t>	https://youtu.be/jFDMZpkUWCw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67131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80FD2-50A0-C311-5A83-C2343A96F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CPU Performance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0EDE1-C934-C33D-53FC-67716AD0D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5541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Microcode and System Clock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143000"/>
            <a:ext cx="8763000" cy="5715000"/>
          </a:xfrm>
        </p:spPr>
        <p:txBody>
          <a:bodyPr>
            <a:normAutofit/>
          </a:bodyPr>
          <a:lstStyle/>
          <a:p>
            <a:r>
              <a:rPr lang="en-US" dirty="0"/>
              <a:t>Each clock cycle, the control unit issues instructions to the devices in the computer (1 part of the fetch-execute cycle, not a full instruction)</a:t>
            </a:r>
          </a:p>
          <a:p>
            <a:r>
              <a:rPr lang="en-US" dirty="0"/>
              <a:t>These instructions are in the form of microcode</a:t>
            </a:r>
          </a:p>
          <a:p>
            <a:pPr lvl="1"/>
            <a:r>
              <a:rPr lang="en-US" dirty="0"/>
              <a:t>1 bit per line on the control bus</a:t>
            </a:r>
          </a:p>
          <a:p>
            <a:r>
              <a:rPr lang="en-US" dirty="0"/>
              <a:t>Example:  instruction fetch</a:t>
            </a:r>
          </a:p>
          <a:p>
            <a:pPr lvl="1"/>
            <a:r>
              <a:rPr lang="en-US" dirty="0"/>
              <a:t>Move PC to address bus, Signal memory read, might look like</a:t>
            </a:r>
          </a:p>
          <a:p>
            <a:pPr lvl="2"/>
            <a:r>
              <a:rPr lang="en-US" dirty="0"/>
              <a:t>10000000000000100000000000000000000000000000000000</a:t>
            </a:r>
          </a:p>
          <a:p>
            <a:pPr lvl="1"/>
            <a:r>
              <a:rPr lang="en-US" dirty="0"/>
              <a:t>1 clock cycle = 1 microinstruction executed</a:t>
            </a:r>
          </a:p>
          <a:p>
            <a:r>
              <a:rPr lang="en-US" dirty="0"/>
              <a:t>Fetch-execute cycle might have between 5 and 30 steps depending on architecture</a:t>
            </a:r>
          </a:p>
          <a:p>
            <a:r>
              <a:rPr lang="en-US" dirty="0"/>
              <a:t>Clock speeds are given in GHz </a:t>
            </a:r>
          </a:p>
          <a:p>
            <a:pPr lvl="1"/>
            <a:r>
              <a:rPr lang="en-US" dirty="0"/>
              <a:t>1 GHz = 1 billion clock cycles per second, or 1 clock cycle executes in 1 billionth of a second (1 nanosecond)</a:t>
            </a:r>
          </a:p>
        </p:txBody>
      </p:sp>
    </p:spTree>
    <p:extLst>
      <p:ext uri="{BB962C8B-B14F-4D97-AF65-F5344CB8AC3E}">
        <p14:creationId xmlns:p14="http://schemas.microsoft.com/office/powerpoint/2010/main" val="3012358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326" y="437148"/>
            <a:ext cx="8229600" cy="1143000"/>
          </a:xfrm>
        </p:spPr>
        <p:txBody>
          <a:bodyPr/>
          <a:lstStyle/>
          <a:p>
            <a:r>
              <a:rPr lang="en-US" dirty="0"/>
              <a:t>Measuring CPU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16504"/>
            <a:ext cx="10210800" cy="5141495"/>
          </a:xfrm>
        </p:spPr>
        <p:txBody>
          <a:bodyPr>
            <a:normAutofit/>
          </a:bodyPr>
          <a:lstStyle/>
          <a:p>
            <a:r>
              <a:rPr lang="en-US" dirty="0"/>
              <a:t>A faster clock does not necessarily mean a faster CPU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impacts of CPU performance include</a:t>
            </a:r>
          </a:p>
          <a:p>
            <a:pPr lvl="1"/>
            <a:r>
              <a:rPr lang="en-US" dirty="0"/>
              <a:t>Word size – size of datum being moved/processed</a:t>
            </a:r>
          </a:p>
          <a:p>
            <a:pPr lvl="1"/>
            <a:r>
              <a:rPr lang="en-US" dirty="0"/>
              <a:t>Cache performance (amount and usage of cache)</a:t>
            </a:r>
          </a:p>
          <a:p>
            <a:pPr lvl="1"/>
            <a:r>
              <a:rPr lang="en-US" dirty="0"/>
              <a:t>The program being run (some programs are slower than others)</a:t>
            </a:r>
          </a:p>
          <a:p>
            <a:pPr lvl="1"/>
            <a:r>
              <a:rPr lang="en-US" dirty="0"/>
              <a:t>How is the OS load</a:t>
            </a:r>
          </a:p>
          <a:p>
            <a:pPr lvl="1"/>
            <a:r>
              <a:rPr lang="en-US" dirty="0"/>
              <a:t>Virtual memory performance</a:t>
            </a:r>
          </a:p>
          <a:p>
            <a:pPr lvl="1"/>
            <a:r>
              <a:rPr lang="en-US" dirty="0"/>
              <a:t>Any parallel processing hardware?</a:t>
            </a:r>
          </a:p>
          <a:p>
            <a:r>
              <a:rPr lang="en-US" dirty="0"/>
              <a:t>Best measure of CPU performance is to examine benchmark results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F2832-E04C-624B-80D9-2100131ED869}"/>
              </a:ext>
            </a:extLst>
          </p:cNvPr>
          <p:cNvSpPr/>
          <p:nvPr/>
        </p:nvSpPr>
        <p:spPr>
          <a:xfrm>
            <a:off x="689811" y="2228671"/>
            <a:ext cx="10026316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1"/>
            <a:r>
              <a:rPr lang="en-US" dirty="0"/>
              <a:t>CPU1 2.5 GHz, 12 stage fetch-execute cycle requiring 20 cycles to complete 1 instruction</a:t>
            </a:r>
          </a:p>
          <a:p>
            <a:pPr lvl="1"/>
            <a:r>
              <a:rPr lang="en-US" dirty="0"/>
              <a:t>CPU2  1 GHz, 5 stage fetch-execute cycle requiring 8 cycles to complete 1 instruction</a:t>
            </a:r>
          </a:p>
          <a:p>
            <a:pPr lvl="1"/>
            <a:r>
              <a:rPr lang="en-US" dirty="0"/>
              <a:t>CPU1 = 20 / 2.5 GHz = 8 nanoseconds / instruction</a:t>
            </a:r>
          </a:p>
          <a:p>
            <a:pPr lvl="1"/>
            <a:r>
              <a:rPr lang="en-US" dirty="0"/>
              <a:t>CPU2 = 8 / 1 GHz = 8 nanoseconds / instruction</a:t>
            </a:r>
          </a:p>
        </p:txBody>
      </p:sp>
    </p:spTree>
    <p:extLst>
      <p:ext uri="{BB962C8B-B14F-4D97-AF65-F5344CB8AC3E}">
        <p14:creationId xmlns:p14="http://schemas.microsoft.com/office/powerpoint/2010/main" val="2159689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B52D-B04E-58A3-6577-8E452DEDF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213D9-121B-87C7-688C-209BA30CB5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0237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nb-NO"/>
              <a:t> </a:t>
            </a:r>
          </a:p>
          <a:p>
            <a:pPr algn="ctr">
              <a:buFontTx/>
              <a:buNone/>
            </a:pP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F969C80E-7B21-4AD7-A8A5-9CFE7F16CA24}" type="slidenum">
              <a:rPr lang="en-US" smtClean="0"/>
              <a:pPr>
                <a:buFontTx/>
                <a:buNone/>
                <a:defRPr/>
              </a:pPr>
              <a:t>3</a:t>
            </a:fld>
            <a:endParaRPr lang="en-US" dirty="0"/>
          </a:p>
        </p:txBody>
      </p:sp>
      <p:sp>
        <p:nvSpPr>
          <p:cNvPr id="2057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64853" y="479124"/>
            <a:ext cx="4537075" cy="28007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4400" dirty="0">
                <a:solidFill>
                  <a:schemeClr val="bg1"/>
                </a:solidFill>
              </a:rPr>
              <a:t>Instruction programming Computer Organization</a:t>
            </a:r>
            <a:endParaRPr lang="nb-NO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uter Organization and Architecture Tutorial - Tutorial And Example">
            <a:extLst>
              <a:ext uri="{FF2B5EF4-FFF2-40B4-BE49-F238E27FC236}">
                <a16:creationId xmlns:a16="http://schemas.microsoft.com/office/drawing/2014/main" id="{EB299810-13C7-C044-A819-77A4C5B96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58" y="2068143"/>
            <a:ext cx="6908584" cy="40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3601" y="1686138"/>
            <a:ext cx="5407599" cy="4943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is referenced at every instruction</a:t>
            </a:r>
          </a:p>
          <a:p>
            <a:pPr lvl="1"/>
            <a:r>
              <a:rPr lang="en-US" dirty="0"/>
              <a:t>1 instruction fetch</a:t>
            </a:r>
          </a:p>
          <a:p>
            <a:pPr lvl="1"/>
            <a:r>
              <a:rPr lang="en-US" dirty="0"/>
              <a:t>Possibly 1 or more data accesses</a:t>
            </a:r>
          </a:p>
          <a:p>
            <a:pPr lvl="2"/>
            <a:r>
              <a:rPr lang="en-US" dirty="0"/>
              <a:t>data read as in Subt b</a:t>
            </a:r>
          </a:p>
          <a:p>
            <a:pPr lvl="2"/>
            <a:r>
              <a:rPr lang="en-US" dirty="0"/>
              <a:t>data write as in Store a</a:t>
            </a:r>
          </a:p>
          <a:p>
            <a:pPr lvl="1"/>
            <a:r>
              <a:rPr lang="en-US" dirty="0"/>
              <a:t>In Intel x86 architecture, Add x, 5 involves 3 memory references</a:t>
            </a:r>
          </a:p>
          <a:p>
            <a:pPr lvl="2"/>
            <a:r>
              <a:rPr lang="en-US" dirty="0"/>
              <a:t>instruction fetch</a:t>
            </a:r>
          </a:p>
          <a:p>
            <a:pPr lvl="2"/>
            <a:r>
              <a:rPr lang="en-US" dirty="0"/>
              <a:t>load x for addition</a:t>
            </a:r>
          </a:p>
          <a:p>
            <a:pPr lvl="2"/>
            <a:r>
              <a:rPr lang="en-US" dirty="0"/>
              <a:t>store result in 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799" y="1447800"/>
            <a:ext cx="5735053" cy="5257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Random Access Memory: Dynamic and Static</a:t>
            </a:r>
          </a:p>
          <a:p>
            <a:pPr lvl="1"/>
            <a:r>
              <a:rPr lang="en-US" dirty="0"/>
              <a:t>There are several types of RAM</a:t>
            </a:r>
          </a:p>
          <a:p>
            <a:pPr lvl="1"/>
            <a:r>
              <a:rPr lang="en-US" dirty="0"/>
              <a:t>DRAM – “main memory”</a:t>
            </a:r>
          </a:p>
          <a:p>
            <a:pPr lvl="2"/>
            <a:r>
              <a:rPr lang="en-US" dirty="0"/>
              <a:t>made of capacitors</a:t>
            </a:r>
          </a:p>
          <a:p>
            <a:pPr lvl="2"/>
            <a:r>
              <a:rPr lang="en-US" dirty="0"/>
              <a:t>requires timely refreshing</a:t>
            </a:r>
          </a:p>
          <a:p>
            <a:pPr lvl="2"/>
            <a:r>
              <a:rPr lang="en-US" dirty="0"/>
              <a:t>slow but very cheap</a:t>
            </a:r>
          </a:p>
          <a:p>
            <a:pPr lvl="1"/>
            <a:r>
              <a:rPr lang="en-US" dirty="0"/>
              <a:t>SRAM – cache and registers</a:t>
            </a:r>
          </a:p>
          <a:p>
            <a:pPr lvl="2"/>
            <a:r>
              <a:rPr lang="en-US" dirty="0"/>
              <a:t>much faster-made of </a:t>
            </a:r>
            <a:r>
              <a:rPr lang="en-US"/>
              <a:t>flip fops</a:t>
            </a:r>
            <a:endParaRPr lang="en-US" dirty="0"/>
          </a:p>
          <a:p>
            <a:pPr lvl="2"/>
            <a:r>
              <a:rPr lang="en-US" dirty="0"/>
              <a:t>but more expensive</a:t>
            </a:r>
          </a:p>
          <a:p>
            <a:pPr lvl="1"/>
            <a:r>
              <a:rPr lang="en-US" dirty="0"/>
              <a:t>ROM – read only memory</a:t>
            </a:r>
          </a:p>
          <a:p>
            <a:pPr lvl="2"/>
            <a:r>
              <a:rPr lang="en-US" dirty="0"/>
              <a:t>used to store boot program, BIOS</a:t>
            </a:r>
          </a:p>
          <a:p>
            <a:pPr lvl="2"/>
            <a:r>
              <a:rPr lang="en-US" dirty="0"/>
              <a:t>information permanent (cannot be altered)</a:t>
            </a:r>
          </a:p>
          <a:p>
            <a:pPr lvl="2"/>
            <a:r>
              <a:rPr lang="en-US" dirty="0"/>
              <a:t>even more expensive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7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7F3E-039B-0546-8333-96F95241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Memory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26FC57-EA5C-5B48-A6D2-CA8E5A72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122" y="427116"/>
            <a:ext cx="7464955" cy="57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6E63C-A145-3340-9005-99B596287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0659"/>
            <a:ext cx="10033000" cy="639763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hlinkClick r:id="rId4"/>
              </a:rPr>
              <a:t>https://www.mphysicstutorial.com/2020/12/semiconductor-memory-types-ram-rom-dram.html</a:t>
            </a:r>
            <a:endParaRPr lang="en-US" dirty="0"/>
          </a:p>
          <a:p>
            <a:r>
              <a:rPr lang="en-US" dirty="0"/>
              <a:t>https://m.facebook.com/Tipsoncomputermaintenanceandknowledge11/posts/ram-random-access-memory-and-rom-read-only-memory-are-the-two-important-memory-t/391442481220798/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D56AF-8AF3-2A41-AD81-401B9AB6B17C}"/>
              </a:ext>
            </a:extLst>
          </p:cNvPr>
          <p:cNvSpPr/>
          <p:nvPr/>
        </p:nvSpPr>
        <p:spPr>
          <a:xfrm>
            <a:off x="754855" y="1997839"/>
            <a:ext cx="34882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RAM (random access memory)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cannot hold the data without the power, whereas</a:t>
            </a:r>
          </a:p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ROM (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read-only memory)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can hold the data even without the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With RAM, writing data is a much faster and lightening process, whereas ROM, writing data speed is much slower as compared to RAM.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RAM and ROM: both are random access and not sequential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76606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0ACF-0AFE-284B-AE14-FAA66B9A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3BB84-2785-2A4B-B576-94C2C826F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03" y="1283368"/>
            <a:ext cx="3739218" cy="51567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HDD are non volatile</a:t>
            </a:r>
          </a:p>
          <a:p>
            <a:r>
              <a:rPr lang="en-US" dirty="0"/>
              <a:t>The new version of ROM are not just readable anymore.</a:t>
            </a:r>
          </a:p>
          <a:p>
            <a:r>
              <a:rPr lang="en-US" dirty="0"/>
              <a:t>Modern computer hard disks are using Random Access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Tape Storage devices (used for offline backups) use Sequential Access.</a:t>
            </a:r>
          </a:p>
          <a:p>
            <a:endParaRPr lang="en-NO" dirty="0"/>
          </a:p>
        </p:txBody>
      </p:sp>
      <p:pic>
        <p:nvPicPr>
          <p:cNvPr id="3074" name="Picture 2" descr="Figure1">
            <a:extLst>
              <a:ext uri="{FF2B5EF4-FFF2-40B4-BE49-F238E27FC236}">
                <a16:creationId xmlns:a16="http://schemas.microsoft.com/office/drawing/2014/main" id="{85D2B409-C9F2-C440-828F-0BB919C1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884" y="963826"/>
            <a:ext cx="8423513" cy="52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7CCA23-B383-3142-B485-F09C78743F53}"/>
              </a:ext>
            </a:extLst>
          </p:cNvPr>
          <p:cNvSpPr/>
          <p:nvPr/>
        </p:nvSpPr>
        <p:spPr>
          <a:xfrm>
            <a:off x="838200" y="6388100"/>
            <a:ext cx="4673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https://sites.unica.it/dealab/organic-memories/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06051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pic>
        <p:nvPicPr>
          <p:cNvPr id="7170" name="Picture 2" descr="C:\data\SERVICE\Professional\cit130\edit-copy\ch2\fig2.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3"/>
          <a:stretch/>
        </p:blipFill>
        <p:spPr bwMode="auto">
          <a:xfrm>
            <a:off x="1848914" y="1241528"/>
            <a:ext cx="8133286" cy="508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43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A986-79D9-47BD-79A2-94443B19D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Self-Study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9BC99-07B5-A8A9-5839-A6E5152DF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348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Memory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219201"/>
            <a:ext cx="8686800" cy="5486400"/>
          </a:xfrm>
        </p:spPr>
        <p:txBody>
          <a:bodyPr>
            <a:normAutofit/>
          </a:bodyPr>
          <a:lstStyle/>
          <a:p>
            <a:r>
              <a:rPr lang="en-US" dirty="0"/>
              <a:t>The goal is to access only the highest levels of the hierarchy</a:t>
            </a:r>
          </a:p>
          <a:p>
            <a:pPr lvl="1"/>
            <a:r>
              <a:rPr lang="en-US" dirty="0"/>
              <a:t>On a miss, move down to the next level</a:t>
            </a:r>
          </a:p>
          <a:p>
            <a:pPr lvl="2"/>
            <a:r>
              <a:rPr lang="en-US" dirty="0"/>
              <a:t>cache hit rates are as high as 98-99% </a:t>
            </a:r>
          </a:p>
          <a:p>
            <a:pPr lvl="2"/>
            <a:r>
              <a:rPr lang="en-US" dirty="0"/>
              <a:t>misses happen in 1 to 2 of every 100 accesses</a:t>
            </a:r>
          </a:p>
          <a:p>
            <a:pPr lvl="1"/>
            <a:r>
              <a:rPr lang="en-US" dirty="0"/>
              <a:t>Bring item up to higher level</a:t>
            </a:r>
          </a:p>
          <a:p>
            <a:pPr lvl="1"/>
            <a:r>
              <a:rPr lang="en-US" dirty="0"/>
              <a:t>Bring its neighbors up as well in hopes of using them</a:t>
            </a:r>
          </a:p>
          <a:p>
            <a:r>
              <a:rPr lang="en-US" dirty="0"/>
              <a:t>Lower levels act as “backstops”</a:t>
            </a:r>
          </a:p>
          <a:p>
            <a:pPr lvl="1"/>
            <a:r>
              <a:rPr lang="en-US" dirty="0"/>
              <a:t>On-chip caches are 32KB to 64KB today</a:t>
            </a:r>
          </a:p>
          <a:p>
            <a:pPr lvl="1"/>
            <a:r>
              <a:rPr lang="en-US" dirty="0"/>
              <a:t>Off-chip cache might be as large as 8MB</a:t>
            </a:r>
          </a:p>
          <a:p>
            <a:pPr lvl="1"/>
            <a:r>
              <a:rPr lang="en-US" dirty="0"/>
              <a:t>Main memory (DRAM) up to 8GB</a:t>
            </a:r>
          </a:p>
          <a:p>
            <a:pPr lvl="1"/>
            <a:r>
              <a:rPr lang="en-US" dirty="0"/>
              <a:t>Use hard disk space for memory’s backstop, known as swap space or virtual memory</a:t>
            </a:r>
          </a:p>
          <a:p>
            <a:r>
              <a:rPr lang="en-US" dirty="0"/>
              <a:t>When something is not in memory</a:t>
            </a:r>
          </a:p>
          <a:p>
            <a:pPr lvl="1"/>
            <a:r>
              <a:rPr lang="en-US" dirty="0"/>
              <a:t>Need to swap it from disk</a:t>
            </a:r>
          </a:p>
          <a:p>
            <a:pPr lvl="1"/>
            <a:r>
              <a:rPr lang="en-US" dirty="0"/>
              <a:t>May require discarding something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48030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4B56-BDD7-D646-98D8-E96CB77E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AB2EC-F74D-A646-ACB6-574E1551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• Storage of data and programs </a:t>
            </a:r>
          </a:p>
          <a:p>
            <a:pPr marL="0" indent="0">
              <a:buNone/>
            </a:pPr>
            <a:r>
              <a:rPr lang="en-GB" dirty="0"/>
              <a:t>    • Ferrite cores (</a:t>
            </a:r>
            <a:r>
              <a:rPr lang="en-GB" dirty="0">
                <a:hlinkClick r:id="rId3"/>
              </a:rPr>
              <a:t>https://www.youtube.com/watch?v=HrlkEQvvxUA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    • RAM (Random Access Memory)</a:t>
            </a:r>
          </a:p>
          <a:p>
            <a:pPr marL="0" indent="0">
              <a:buNone/>
            </a:pPr>
            <a:r>
              <a:rPr lang="en-GB" dirty="0"/>
              <a:t>    • ROM (Read Only Memory), PROM, EPROM, Flash-RAM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• «Virtual memory»</a:t>
            </a:r>
          </a:p>
          <a:p>
            <a:pPr marL="0" indent="0">
              <a:buNone/>
            </a:pPr>
            <a:r>
              <a:rPr lang="en-GB" dirty="0"/>
              <a:t>    • Fast cache</a:t>
            </a:r>
          </a:p>
          <a:p>
            <a:pPr marL="0" indent="0">
              <a:buNone/>
            </a:pPr>
            <a:r>
              <a:rPr lang="en-GB" dirty="0"/>
              <a:t>    • Level 1 - internal (on-die, on-chip); ~ KB </a:t>
            </a:r>
          </a:p>
          <a:p>
            <a:pPr marL="0" indent="0">
              <a:buNone/>
            </a:pPr>
            <a:r>
              <a:rPr lang="en-GB" dirty="0"/>
              <a:t>• Level 2 - internal / external; ~  </a:t>
            </a:r>
            <a:br>
              <a:rPr lang="en-GB" dirty="0"/>
            </a:br>
            <a:r>
              <a:rPr lang="en-GB" dirty="0"/>
              <a:t>        MB</a:t>
            </a:r>
          </a:p>
          <a:p>
            <a:pPr marL="0" indent="0">
              <a:buNone/>
            </a:pPr>
            <a:r>
              <a:rPr lang="en-GB" dirty="0"/>
              <a:t>    • Level 3 - externally ~ 10 MB</a:t>
            </a:r>
            <a:endParaRPr lang="en-NO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A56FEAA-B943-174F-A3AC-9530FEAE8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0" y="210488"/>
            <a:ext cx="1727200" cy="838200"/>
          </a:xfrm>
          <a:prstGeom prst="rect">
            <a:avLst/>
          </a:prstGeom>
        </p:spPr>
      </p:pic>
      <p:pic>
        <p:nvPicPr>
          <p:cNvPr id="4098" name="Picture 2" descr="Tips on Computer Maintenance and Knowledge - RAM (Random Access Memory) and  ROM (Read-only Memory) are the two important memory types found on a  computer. RAM is fast it but can&amp;#39;t hold">
            <a:extLst>
              <a:ext uri="{FF2B5EF4-FFF2-40B4-BE49-F238E27FC236}">
                <a16:creationId xmlns:a16="http://schemas.microsoft.com/office/drawing/2014/main" id="{53D68A72-9D03-4B46-A381-03F8AE07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3577683"/>
            <a:ext cx="38227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16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2" y="164432"/>
            <a:ext cx="8229600" cy="1143000"/>
          </a:xfrm>
        </p:spPr>
        <p:txBody>
          <a:bodyPr/>
          <a:lstStyle/>
          <a:p>
            <a:r>
              <a:rPr lang="en-US" dirty="0"/>
              <a:t>The Role of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914400"/>
            <a:ext cx="4343400" cy="594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I/O – input and output</a:t>
            </a:r>
          </a:p>
          <a:p>
            <a:pPr lvl="1"/>
            <a:r>
              <a:rPr lang="en-US" dirty="0"/>
              <a:t>All I/O takes place in the I/O subsystem</a:t>
            </a:r>
          </a:p>
          <a:p>
            <a:pPr lvl="1"/>
            <a:r>
              <a:rPr lang="en-US" dirty="0"/>
              <a:t>Devices connect to computer by expansion cards and ports</a:t>
            </a:r>
          </a:p>
          <a:p>
            <a:r>
              <a:rPr lang="en-US" dirty="0"/>
              <a:t>Earliest form of I/O was punch cards (input) and printer (output) with magnetic tape used as intermediate storage</a:t>
            </a:r>
          </a:p>
          <a:p>
            <a:pPr lvl="1"/>
            <a:r>
              <a:rPr lang="en-US" dirty="0"/>
              <a:t>No direct interaction with computer</a:t>
            </a:r>
          </a:p>
          <a:p>
            <a:r>
              <a:rPr lang="en-US" dirty="0"/>
              <a:t>Today, we expect to interact directly with the computer</a:t>
            </a:r>
          </a:p>
          <a:p>
            <a:pPr lvl="1"/>
            <a:r>
              <a:rPr lang="en-US" dirty="0"/>
              <a:t>Pointing devices, keyboard, microphone, monitor, speakers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914400"/>
            <a:ext cx="4572000" cy="594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improve interactivity, human computer interaction (HCI) combines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Psychology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Health</a:t>
            </a:r>
          </a:p>
          <a:p>
            <a:r>
              <a:rPr lang="en-US" dirty="0"/>
              <a:t>And ergonomics</a:t>
            </a:r>
          </a:p>
          <a:p>
            <a:pPr lvl="1"/>
            <a:r>
              <a:rPr lang="en-US" dirty="0"/>
              <a:t>Reduce stress on the body (repetitive stress injuries very prevalent, particularly Carpal Tunnel Syndrome)</a:t>
            </a:r>
          </a:p>
          <a:p>
            <a:pPr lvl="1"/>
            <a:r>
              <a:rPr lang="en-US" dirty="0"/>
              <a:t>Improve accessibility for people with handicaps through larger monitors, speech recognition, Braille output devices</a:t>
            </a:r>
          </a:p>
          <a:p>
            <a:pPr lvl="1"/>
            <a:r>
              <a:rPr lang="en-US" dirty="0"/>
              <a:t>See for instance Rehabilitation Act section 508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61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Portable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We no longer view the computer as a stationary device</a:t>
            </a:r>
          </a:p>
          <a:p>
            <a:pPr lvl="1"/>
            <a:r>
              <a:rPr lang="en-US" dirty="0"/>
              <a:t>Laptops, notebooks</a:t>
            </a:r>
          </a:p>
          <a:p>
            <a:pPr lvl="1"/>
            <a:r>
              <a:rPr lang="en-US" dirty="0"/>
              <a:t>Handheld devices</a:t>
            </a:r>
          </a:p>
          <a:p>
            <a:r>
              <a:rPr lang="en-US" dirty="0"/>
              <a:t>Recent and near-future I/O devices</a:t>
            </a:r>
          </a:p>
          <a:p>
            <a:pPr lvl="1"/>
            <a:r>
              <a:rPr lang="en-US" dirty="0"/>
              <a:t>Wearables</a:t>
            </a:r>
          </a:p>
          <a:p>
            <a:pPr lvl="1"/>
            <a:r>
              <a:rPr lang="en-US" dirty="0"/>
              <a:t>Touch screens</a:t>
            </a:r>
          </a:p>
          <a:p>
            <a:pPr lvl="1"/>
            <a:r>
              <a:rPr lang="en-US" dirty="0"/>
              <a:t>Virtual reality interfaces</a:t>
            </a:r>
          </a:p>
          <a:p>
            <a:pPr lvl="1"/>
            <a:r>
              <a:rPr lang="en-US" dirty="0"/>
              <a:t>Sensor networks</a:t>
            </a:r>
          </a:p>
          <a:p>
            <a:pPr lvl="1"/>
            <a:r>
              <a:rPr lang="en-US" dirty="0"/>
              <a:t>Plug and play</a:t>
            </a:r>
          </a:p>
          <a:p>
            <a:r>
              <a:rPr lang="en-US" dirty="0"/>
              <a:t>With wireless access we have</a:t>
            </a:r>
          </a:p>
          <a:p>
            <a:pPr lvl="1"/>
            <a:r>
              <a:rPr lang="en-US" dirty="0"/>
              <a:t>Interaction anywhere</a:t>
            </a:r>
          </a:p>
        </p:txBody>
      </p:sp>
    </p:spTree>
    <p:extLst>
      <p:ext uri="{BB962C8B-B14F-4D97-AF65-F5344CB8AC3E}">
        <p14:creationId xmlns:p14="http://schemas.microsoft.com/office/powerpoint/2010/main" val="1739714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E3A6-D5D9-224C-B838-74DCE583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C43F-07BA-F94B-B7C2-4AE74537D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Computer Architecture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https://www.youtube.com/watch?v=_I8CLQazom0&amp;list=PLTd6ceoshprfg23JMtwGysCm4tlc0I1ou&amp;index=2</a:t>
            </a:r>
            <a:endParaRPr lang="en-US" dirty="0"/>
          </a:p>
          <a:p>
            <a:pPr marL="0" indent="0">
              <a:buNone/>
            </a:pPr>
            <a:r>
              <a:rPr lang="en-US">
                <a:hlinkClick r:id="rId3"/>
              </a:rPr>
              <a:t>(https://www.youtube.com/watch?list=PLTd6ceoshprfg23JMtwGysCm4tlc0I1ou&amp;v=_I8CLQazom0&amp;feature=emb_logo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97550-B021-784E-AA82-6CA3A4B870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2B0D536-80B6-4B69-89C7-125EC751B55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4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FDEB-3F1D-48E3-8732-3CB2ABF0F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CPU</a:t>
            </a:r>
            <a:br>
              <a:rPr lang="en-NO" dirty="0"/>
            </a:br>
            <a:r>
              <a:rPr lang="en-NO" dirty="0"/>
              <a:t>Programming Computer Organization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49BD5-B1A9-8196-D05A-022E8B054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94569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FDEB-3F1D-48E3-8732-3CB2ABF0F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CPU in </a:t>
            </a:r>
            <a:r>
              <a:rPr lang="nb-NO" dirty="0" err="1"/>
              <a:t>Motherboard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49BD5-B1A9-8196-D05A-022E8B054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3427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Motherboard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24928" y="1207733"/>
            <a:ext cx="4186808" cy="5256584"/>
          </a:xfrm>
        </p:spPr>
        <p:txBody>
          <a:bodyPr>
            <a:normAutofit/>
          </a:bodyPr>
          <a:lstStyle/>
          <a:p>
            <a:r>
              <a:rPr lang="nb-NO" dirty="0"/>
              <a:t>Connects:</a:t>
            </a:r>
          </a:p>
          <a:p>
            <a:pPr lvl="1"/>
            <a:r>
              <a:rPr lang="nb-NO" dirty="0"/>
              <a:t>CPU</a:t>
            </a:r>
          </a:p>
          <a:p>
            <a:pPr lvl="1"/>
            <a:r>
              <a:rPr lang="nb-NO" dirty="0"/>
              <a:t>Chipset</a:t>
            </a:r>
          </a:p>
          <a:p>
            <a:pPr lvl="1"/>
            <a:r>
              <a:rPr lang="nb-NO" dirty="0"/>
              <a:t>Buses</a:t>
            </a:r>
          </a:p>
          <a:p>
            <a:pPr lvl="1"/>
            <a:r>
              <a:rPr lang="nb-NO" dirty="0"/>
              <a:t>Memory </a:t>
            </a:r>
            <a:r>
              <a:rPr lang="nb-NO" dirty="0" err="1"/>
              <a:t>tracks</a:t>
            </a:r>
            <a:r>
              <a:rPr lang="nb-NO" dirty="0"/>
              <a:t> and RAM</a:t>
            </a:r>
          </a:p>
          <a:p>
            <a:pPr lvl="1"/>
            <a:r>
              <a:rPr lang="nb-NO" dirty="0"/>
              <a:t>Expansion </a:t>
            </a:r>
            <a:r>
              <a:rPr lang="nb-NO" dirty="0" err="1"/>
              <a:t>slots</a:t>
            </a:r>
            <a:r>
              <a:rPr lang="nb-NO" dirty="0"/>
              <a:t> and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cards</a:t>
            </a:r>
            <a:endParaRPr lang="nb-NO" dirty="0"/>
          </a:p>
          <a:p>
            <a:pPr lvl="1"/>
            <a:r>
              <a:rPr lang="nb-NO" dirty="0"/>
              <a:t>Gates and «</a:t>
            </a:r>
            <a:r>
              <a:rPr lang="nb-NO" dirty="0" err="1"/>
              <a:t>plugs</a:t>
            </a:r>
            <a:r>
              <a:rPr lang="nb-NO" dirty="0"/>
              <a:t>»</a:t>
            </a:r>
          </a:p>
        </p:txBody>
      </p:sp>
      <p:pic>
        <p:nvPicPr>
          <p:cNvPr id="4098" name="Picture 2" descr="http://upload.wikimedia.org/wikipedia/commons/thumb/b/bd/Motherboard_diagram.svg/500px-Motherboard_diagram.svg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17" y="393683"/>
            <a:ext cx="7536611" cy="6660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B2B1B9D-BD49-4517-81CF-755B1BE9ED3D}"/>
              </a:ext>
            </a:extLst>
          </p:cNvPr>
          <p:cNvSpPr>
            <a:spLocks noGrp="1"/>
          </p:cNvSpPr>
          <p:nvPr>
            <p:ph type="sldNum" sz="quarter" idx="4294967295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5D885E-7FCC-7047-863D-60D155412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67731"/>
            <a:ext cx="2686974" cy="20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2D0B59-91F7-8846-A0A4-74AE4DA185D9}"/>
              </a:ext>
            </a:extLst>
          </p:cNvPr>
          <p:cNvSpPr/>
          <p:nvPr/>
        </p:nvSpPr>
        <p:spPr>
          <a:xfrm>
            <a:off x="1282461" y="675038"/>
            <a:ext cx="6096000" cy="1200329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 set of electronic components in an integrated circuit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known as a "Data Flow Management System" that manages the data flow between the processor, memory and peripherals</a:t>
            </a: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846B3-2863-F741-B78B-87303E47FCDB}"/>
              </a:ext>
            </a:extLst>
          </p:cNvPr>
          <p:cNvSpPr txBox="1"/>
          <p:nvPr/>
        </p:nvSpPr>
        <p:spPr>
          <a:xfrm>
            <a:off x="-281354" y="1209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9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012B-2C99-664F-9160-C616B878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03" y="349708"/>
            <a:ext cx="637176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Modern Motherboard: Connectors, Ports &amp; Chipsets </a:t>
            </a:r>
            <a:br>
              <a:rPr lang="en-US" b="1" dirty="0"/>
            </a:br>
            <a:endParaRPr lang="en-N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3295A2-846D-DC45-8C5D-3FD1ABDCF3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737" y="1456803"/>
          <a:ext cx="6371760" cy="5183148"/>
        </p:xfrm>
        <a:graphic>
          <a:graphicData uri="http://schemas.openxmlformats.org/drawingml/2006/table">
            <a:tbl>
              <a:tblPr/>
              <a:tblGrid>
                <a:gridCol w="2123920">
                  <a:extLst>
                    <a:ext uri="{9D8B030D-6E8A-4147-A177-3AD203B41FA5}">
                      <a16:colId xmlns:a16="http://schemas.microsoft.com/office/drawing/2014/main" val="3945713325"/>
                    </a:ext>
                  </a:extLst>
                </a:gridCol>
                <a:gridCol w="2123920">
                  <a:extLst>
                    <a:ext uri="{9D8B030D-6E8A-4147-A177-3AD203B41FA5}">
                      <a16:colId xmlns:a16="http://schemas.microsoft.com/office/drawing/2014/main" val="705760600"/>
                    </a:ext>
                  </a:extLst>
                </a:gridCol>
                <a:gridCol w="2123920">
                  <a:extLst>
                    <a:ext uri="{9D8B030D-6E8A-4147-A177-3AD203B41FA5}">
                      <a16:colId xmlns:a16="http://schemas.microsoft.com/office/drawing/2014/main" val="348127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1. CPU socket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2. Chipset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u="sng" dirty="0">
                          <a:effectLst/>
                          <a:latin typeface="inherit"/>
                        </a:rPr>
                        <a:t>3. DIMM/RAM slots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141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  <a:latin typeface="inherit"/>
                        </a:rPr>
                        <a:t>4. PCIe x16 slot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  <a:latin typeface="inherit"/>
                        </a:rPr>
                        <a:t>5. PCI x1 sl</a:t>
                      </a:r>
                      <a:r>
                        <a:rPr lang="en-US" b="0" u="sng" dirty="0">
                          <a:effectLst/>
                          <a:latin typeface="inherit"/>
                        </a:rPr>
                        <a:t>ot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  <a:latin typeface="inherit"/>
                        </a:rPr>
                        <a:t>6. M.2 connector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414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  <a:latin typeface="inherit"/>
                        </a:rPr>
                        <a:t>7. SATA ports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8. Front panel connectors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  <a:latin typeface="inherit"/>
                        </a:rPr>
                        <a:t>9. USB 2. header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78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10. USB 3.1 Gen1 header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  <a:latin typeface="inherit"/>
                        </a:rPr>
                        <a:t>11. USB 3.1 Gen2 header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12. ATX power connector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3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13. CPU power connector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u="sng" dirty="0">
                          <a:effectLst/>
                          <a:latin typeface="inherit"/>
                        </a:rPr>
                        <a:t>14. BIOS chips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u="sng" dirty="0">
                          <a:effectLst/>
                          <a:latin typeface="inherit"/>
                        </a:rPr>
                        <a:t>15. CMOS battery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57864"/>
                  </a:ext>
                </a:extLst>
              </a:tr>
              <a:tr h="839748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16. Fan headers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17. Front panel header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u="sng" dirty="0">
                          <a:effectLst/>
                          <a:latin typeface="inherit"/>
                        </a:rPr>
                        <a:t>18. VRM heatsink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  <a:latin typeface="inherit"/>
                        </a:rPr>
                        <a:t>19. COM/Serial header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u="sng" dirty="0">
                          <a:effectLst/>
                          <a:latin typeface="inherit"/>
                        </a:rPr>
                        <a:t>20. TPM header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  <a:latin typeface="inherit"/>
                        </a:rPr>
                        <a:t>21. RGB header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975507"/>
                  </a:ext>
                </a:extLst>
              </a:tr>
            </a:tbl>
          </a:graphicData>
        </a:graphic>
      </p:graphicFrame>
      <p:sp>
        <p:nvSpPr>
          <p:cNvPr id="4" name="AutoShape 2">
            <a:extLst>
              <a:ext uri="{FF2B5EF4-FFF2-40B4-BE49-F238E27FC236}">
                <a16:creationId xmlns:a16="http://schemas.microsoft.com/office/drawing/2014/main" id="{BD1EC4A8-2A13-B740-8ABB-734F4AE6A9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5128" name="Picture 8" descr="A Diagram (and Explanation) of Motherboard Parts and Their Functions |  Tom&amp;#39;s Hardware">
            <a:extLst>
              <a:ext uri="{FF2B5EF4-FFF2-40B4-BE49-F238E27FC236}">
                <a16:creationId xmlns:a16="http://schemas.microsoft.com/office/drawing/2014/main" id="{6C50E35A-6873-2842-AF1D-158764C7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97" y="61739"/>
            <a:ext cx="5281100" cy="64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8A90A6-6EAF-F447-BA7E-E7111C8AA91E}"/>
              </a:ext>
            </a:extLst>
          </p:cNvPr>
          <p:cNvSpPr/>
          <p:nvPr/>
        </p:nvSpPr>
        <p:spPr>
          <a:xfrm>
            <a:off x="8204015" y="349708"/>
            <a:ext cx="2536464" cy="369332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 </a:t>
            </a:r>
            <a:r>
              <a:rPr lang="en-US" dirty="0">
                <a:solidFill>
                  <a:srgbClr val="101F9E"/>
                </a:solidFill>
                <a:latin typeface="Open Sans" panose="020B0606030504020204" pitchFamily="34" charset="0"/>
                <a:hlinkClick r:id="rId4"/>
              </a:rPr>
              <a:t>Asus Prime X470-Pro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 </a:t>
            </a:r>
            <a:endParaRPr lang="en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CCFA1B-78C0-E74D-839A-D00DB12F439A}"/>
              </a:ext>
            </a:extLst>
          </p:cNvPr>
          <p:cNvSpPr/>
          <p:nvPr/>
        </p:nvSpPr>
        <p:spPr>
          <a:xfrm>
            <a:off x="4194718" y="424243"/>
            <a:ext cx="2620511" cy="132343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DIMM (dual in-line memory module) slots are the place on your </a:t>
            </a:r>
            <a:r>
              <a:rPr lang="en-US" sz="1600" b="1" dirty="0">
                <a:hlinkClick r:id="rId5"/>
              </a:rPr>
              <a:t>motherboard</a:t>
            </a:r>
            <a:r>
              <a:rPr lang="en-US" sz="1600" b="1" dirty="0"/>
              <a:t> </a:t>
            </a:r>
            <a:r>
              <a:rPr lang="en-US" sz="1600" dirty="0"/>
              <a:t>where the </a:t>
            </a:r>
            <a:r>
              <a:rPr lang="en-US" sz="1600" b="1" dirty="0">
                <a:hlinkClick r:id="rId6"/>
              </a:rPr>
              <a:t>RAM</a:t>
            </a:r>
            <a:r>
              <a:rPr lang="en-US" sz="1600" b="1" dirty="0"/>
              <a:t> </a:t>
            </a:r>
            <a:r>
              <a:rPr lang="en-US" sz="1600" dirty="0"/>
              <a:t>goes</a:t>
            </a:r>
            <a:endParaRPr lang="en-NO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615D0-BEC6-514F-B7B4-D488B5555AF7}"/>
              </a:ext>
            </a:extLst>
          </p:cNvPr>
          <p:cNvSpPr/>
          <p:nvPr/>
        </p:nvSpPr>
        <p:spPr>
          <a:xfrm>
            <a:off x="263871" y="1819597"/>
            <a:ext cx="375948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PCIe x1 slot has one lane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and can move one bit per cycle</a:t>
            </a:r>
            <a:endParaRPr lang="en-N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7FCF-BEFA-6B43-A697-A6A132AFE163}"/>
              </a:ext>
            </a:extLst>
          </p:cNvPr>
          <p:cNvSpPr/>
          <p:nvPr/>
        </p:nvSpPr>
        <p:spPr>
          <a:xfrm>
            <a:off x="291787" y="1880637"/>
            <a:ext cx="3210849" cy="58477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X16 ideal for large and power hungry cards like a graphics card</a:t>
            </a:r>
            <a:endParaRPr lang="en-NO" sz="16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C6C3DB-AAAE-6044-A366-F9667DA8E933}"/>
              </a:ext>
            </a:extLst>
          </p:cNvPr>
          <p:cNvSpPr/>
          <p:nvPr/>
        </p:nvSpPr>
        <p:spPr>
          <a:xfrm>
            <a:off x="412834" y="2465928"/>
            <a:ext cx="1809862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To connect hard drives to motherboards</a:t>
            </a:r>
            <a:endParaRPr lang="en-NO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67BCE-E3DD-B742-8DA7-5BBCAB4BBF1C}"/>
              </a:ext>
            </a:extLst>
          </p:cNvPr>
          <p:cNvSpPr/>
          <p:nvPr/>
        </p:nvSpPr>
        <p:spPr>
          <a:xfrm>
            <a:off x="1869295" y="3511467"/>
            <a:ext cx="3048000" cy="9541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a ROM chip found on motherboards that allows you to access and set up your computer system at the most basic level</a:t>
            </a:r>
            <a:endParaRPr lang="en-NO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3D8F02-4845-3E4C-8149-5F8676221A37}"/>
              </a:ext>
            </a:extLst>
          </p:cNvPr>
          <p:cNvSpPr/>
          <p:nvPr/>
        </p:nvSpPr>
        <p:spPr>
          <a:xfrm>
            <a:off x="599497" y="3624723"/>
            <a:ext cx="6096000" cy="830997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The BIOS is the program that starts a computer up, and the CMOS is where the </a:t>
            </a:r>
            <a:r>
              <a:rPr lang="en-US" sz="1200" b="1" dirty="0">
                <a:solidFill>
                  <a:srgbClr val="202124"/>
                </a:solidFill>
                <a:latin typeface="arial" panose="020B0604020202020204" pitchFamily="34" charset="0"/>
              </a:rPr>
              <a:t>BIOS stores the date, time, and system configuration details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 it needs to start the computer. ... CMOS is a type of memory technology, but most people use the term to refer to the chip that stores variable data for startup.</a:t>
            </a:r>
            <a:endParaRPr lang="en-NO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FE699-9C71-1D4F-84A2-582001302AAA}"/>
              </a:ext>
            </a:extLst>
          </p:cNvPr>
          <p:cNvSpPr/>
          <p:nvPr/>
        </p:nvSpPr>
        <p:spPr>
          <a:xfrm>
            <a:off x="1869295" y="5562815"/>
            <a:ext cx="422013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Voltage Regulator Thermal Module Pad</a:t>
            </a:r>
            <a:endParaRPr lang="en-NO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581E04-108D-242B-5A67-4AE50D1E834B}"/>
              </a:ext>
            </a:extLst>
          </p:cNvPr>
          <p:cNvSpPr/>
          <p:nvPr/>
        </p:nvSpPr>
        <p:spPr>
          <a:xfrm>
            <a:off x="2041728" y="2045979"/>
            <a:ext cx="7684168" cy="2815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This slides is related to the harware.</a:t>
            </a:r>
          </a:p>
          <a:p>
            <a:pPr algn="ctr"/>
            <a:r>
              <a:rPr lang="en-NO" dirty="0"/>
              <a:t>You can self-read on canvas. </a:t>
            </a:r>
          </a:p>
        </p:txBody>
      </p:sp>
    </p:spTree>
    <p:extLst>
      <p:ext uri="{BB962C8B-B14F-4D97-AF65-F5344CB8AC3E}">
        <p14:creationId xmlns:p14="http://schemas.microsoft.com/office/powerpoint/2010/main" val="379051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EF16-2A5E-F1DE-65FD-E51C6AEAD7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F690B-D12F-55CB-E2DF-3D46386D3C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27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451B-E08A-1EF2-078C-ADAE6A95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assignment -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CA17-6B59-D5C2-72B1-140A8F71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NO" dirty="0"/>
              <a:t>eview the lecture </a:t>
            </a:r>
          </a:p>
          <a:p>
            <a:pPr lvl="1"/>
            <a:r>
              <a:rPr lang="en-US" dirty="0"/>
              <a:t>G</a:t>
            </a:r>
            <a:r>
              <a:rPr lang="en-NO" dirty="0"/>
              <a:t>et into groups of two-three </a:t>
            </a:r>
          </a:p>
          <a:p>
            <a:pPr lvl="1"/>
            <a:r>
              <a:rPr lang="en-NO" dirty="0"/>
              <a:t>Read and help each other to “Decode what is fetched” in the lecture time </a:t>
            </a:r>
            <a:r>
              <a:rPr lang="en-NO" dirty="0">
                <a:sym typeface="Wingdings" pitchFamily="2" charset="2"/>
              </a:rPr>
              <a:t></a:t>
            </a:r>
            <a:endParaRPr lang="en-NO" dirty="0"/>
          </a:p>
          <a:p>
            <a:r>
              <a:rPr lang="en-US" dirty="0"/>
              <a:t>Work on your assignment on Metaverse,</a:t>
            </a:r>
          </a:p>
          <a:p>
            <a:pPr lvl="1"/>
            <a:r>
              <a:rPr lang="en-US" dirty="0"/>
              <a:t>Find your group</a:t>
            </a:r>
          </a:p>
          <a:p>
            <a:pPr lvl="1"/>
            <a:r>
              <a:rPr lang="en-US" dirty="0"/>
              <a:t>Choose your topic and some references</a:t>
            </a:r>
          </a:p>
          <a:p>
            <a:pPr lvl="1"/>
            <a:r>
              <a:rPr lang="en-US" dirty="0"/>
              <a:t>Separate duties</a:t>
            </a:r>
            <a:endParaRPr lang="en-NO" dirty="0"/>
          </a:p>
          <a:p>
            <a:r>
              <a:rPr lang="en-NO" dirty="0"/>
              <a:t>Outcomes</a:t>
            </a:r>
          </a:p>
          <a:p>
            <a:pPr lvl="1"/>
            <a:r>
              <a:rPr lang="en-NO" dirty="0"/>
              <a:t>Practice the group work</a:t>
            </a:r>
          </a:p>
          <a:p>
            <a:pPr lvl="1"/>
            <a:r>
              <a:rPr lang="en-US" dirty="0"/>
              <a:t>L</a:t>
            </a:r>
            <a:r>
              <a:rPr lang="en-NO" dirty="0"/>
              <a:t>earn for your exam</a:t>
            </a:r>
          </a:p>
        </p:txBody>
      </p:sp>
    </p:spTree>
    <p:extLst>
      <p:ext uri="{BB962C8B-B14F-4D97-AF65-F5344CB8AC3E}">
        <p14:creationId xmlns:p14="http://schemas.microsoft.com/office/powerpoint/2010/main" val="28424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777" y="1391957"/>
            <a:ext cx="5970494" cy="5181600"/>
          </a:xfrm>
        </p:spPr>
        <p:txBody>
          <a:bodyPr>
            <a:normAutofit/>
          </a:bodyPr>
          <a:lstStyle/>
          <a:p>
            <a:r>
              <a:rPr lang="en-US" dirty="0"/>
              <a:t>All computers perform IPOS </a:t>
            </a:r>
          </a:p>
          <a:p>
            <a:pPr marL="457197" lvl="1" indent="0">
              <a:buNone/>
            </a:pPr>
            <a:r>
              <a:rPr lang="en-US" dirty="0"/>
              <a:t>Input, Processing, Output, Storage</a:t>
            </a:r>
          </a:p>
          <a:p>
            <a:r>
              <a:rPr lang="en-US" dirty="0"/>
              <a:t>Here, we concentrate on how IPOS is carried out through the fetch-execute cycle</a:t>
            </a:r>
          </a:p>
          <a:p>
            <a:r>
              <a:rPr lang="en-US" dirty="0"/>
              <a:t>This requires that we study</a:t>
            </a:r>
          </a:p>
          <a:p>
            <a:pPr lvl="1"/>
            <a:r>
              <a:rPr lang="en-US" dirty="0"/>
              <a:t>the structure of the components in the computer</a:t>
            </a:r>
          </a:p>
          <a:p>
            <a:pPr lvl="1"/>
            <a:r>
              <a:rPr lang="en-US" dirty="0"/>
              <a:t>the function of those components</a:t>
            </a:r>
          </a:p>
          <a:p>
            <a:pPr lvl="2"/>
            <a:r>
              <a:rPr lang="en-US" dirty="0"/>
              <a:t>how the CPU works</a:t>
            </a:r>
          </a:p>
          <a:p>
            <a:pPr lvl="2"/>
            <a:r>
              <a:rPr lang="en-US" dirty="0"/>
              <a:t>the role of memory</a:t>
            </a:r>
          </a:p>
          <a:p>
            <a:pPr lvl="2"/>
            <a:r>
              <a:rPr lang="en-US" dirty="0"/>
              <a:t>the role of I/O devices</a:t>
            </a:r>
          </a:p>
        </p:txBody>
      </p:sp>
      <p:pic>
        <p:nvPicPr>
          <p:cNvPr id="4" name="Picture 2" descr="C:\data\SERVICE\Professional\cit130\edit-copy\ch2\fig2.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5"/>
          <a:stretch/>
        </p:blipFill>
        <p:spPr bwMode="auto">
          <a:xfrm>
            <a:off x="6535271" y="1905167"/>
            <a:ext cx="377092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5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E46F-08E6-4846-BF33-E19B8813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9CD31E-C994-9C42-BE99-744A4D45D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603" y="1675271"/>
            <a:ext cx="8874437" cy="4592638"/>
          </a:xfrm>
        </p:spPr>
      </p:pic>
      <p:pic>
        <p:nvPicPr>
          <p:cNvPr id="1026" name="Picture 2" descr="The Fetch Execute Cycle - YouTube">
            <a:extLst>
              <a:ext uri="{FF2B5EF4-FFF2-40B4-BE49-F238E27FC236}">
                <a16:creationId xmlns:a16="http://schemas.microsoft.com/office/drawing/2014/main" id="{23E5C341-8D09-234A-99EF-B319ECB0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70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data\SERVICE\Professional\cit130\edit-copy\ch2\fig2.1.png">
            <a:extLst>
              <a:ext uri="{FF2B5EF4-FFF2-40B4-BE49-F238E27FC236}">
                <a16:creationId xmlns:a16="http://schemas.microsoft.com/office/drawing/2014/main" id="{BE0F7B1E-482C-C369-5BFA-07BB655E1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5"/>
          <a:stretch/>
        </p:blipFill>
        <p:spPr bwMode="auto">
          <a:xfrm>
            <a:off x="0" y="349708"/>
            <a:ext cx="2020514" cy="18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38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79" y="495300"/>
            <a:ext cx="8229600" cy="1143000"/>
          </a:xfrm>
        </p:spPr>
        <p:txBody>
          <a:bodyPr/>
          <a:lstStyle/>
          <a:p>
            <a:r>
              <a:rPr lang="en-US" dirty="0"/>
              <a:t>The Components of the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7421" y="1371601"/>
            <a:ext cx="3990474" cy="4991099"/>
          </a:xfrm>
        </p:spPr>
        <p:txBody>
          <a:bodyPr>
            <a:normAutofit/>
          </a:bodyPr>
          <a:lstStyle/>
          <a:p>
            <a:r>
              <a:rPr lang="en-US" dirty="0"/>
              <a:t>Control Unit</a:t>
            </a:r>
          </a:p>
          <a:p>
            <a:pPr lvl="1"/>
            <a:r>
              <a:rPr lang="en-US" dirty="0"/>
              <a:t>Operates the fetch-execute cycle</a:t>
            </a:r>
          </a:p>
          <a:p>
            <a:pPr lvl="1"/>
            <a:r>
              <a:rPr lang="en-US" dirty="0"/>
              <a:t>Decodes instructions</a:t>
            </a:r>
          </a:p>
          <a:p>
            <a:pPr lvl="1"/>
            <a:r>
              <a:rPr lang="en-US" dirty="0"/>
              <a:t>Sends out control signals</a:t>
            </a:r>
          </a:p>
          <a:p>
            <a:r>
              <a:rPr lang="en-US" dirty="0"/>
              <a:t>Registers</a:t>
            </a:r>
          </a:p>
          <a:p>
            <a:pPr lvl="1"/>
            <a:r>
              <a:rPr lang="en-US" dirty="0"/>
              <a:t>Data register(s)</a:t>
            </a:r>
          </a:p>
          <a:p>
            <a:pPr lvl="1"/>
            <a:r>
              <a:rPr lang="en-US" dirty="0"/>
              <a:t>Control unit registers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371601"/>
            <a:ext cx="5257800" cy="5219700"/>
          </a:xfrm>
        </p:spPr>
        <p:txBody>
          <a:bodyPr>
            <a:normAutofit/>
          </a:bodyPr>
          <a:lstStyle/>
          <a:p>
            <a:r>
              <a:rPr lang="en-US" dirty="0"/>
              <a:t>Arithmetic-Logic Unit</a:t>
            </a:r>
          </a:p>
          <a:p>
            <a:pPr lvl="1"/>
            <a:r>
              <a:rPr lang="en-US" dirty="0"/>
              <a:t>Contains circuits to perform arithmetic and logic operations</a:t>
            </a:r>
          </a:p>
          <a:p>
            <a:pPr lvl="2"/>
            <a:r>
              <a:rPr lang="en-US" dirty="0"/>
              <a:t>adder/</a:t>
            </a:r>
            <a:r>
              <a:rPr lang="en-US" dirty="0" err="1"/>
              <a:t>subtracter</a:t>
            </a:r>
            <a:endParaRPr lang="en-US" dirty="0"/>
          </a:p>
          <a:p>
            <a:pPr lvl="2"/>
            <a:r>
              <a:rPr lang="en-US" dirty="0" err="1"/>
              <a:t>negater</a:t>
            </a:r>
            <a:r>
              <a:rPr lang="en-US" dirty="0"/>
              <a:t> (convert + to -, - to +)</a:t>
            </a:r>
          </a:p>
          <a:p>
            <a:pPr lvl="2"/>
            <a:r>
              <a:rPr lang="en-US" dirty="0"/>
              <a:t>multiplier</a:t>
            </a:r>
          </a:p>
          <a:p>
            <a:pPr lvl="2"/>
            <a:r>
              <a:rPr lang="en-US" dirty="0"/>
              <a:t>divider</a:t>
            </a:r>
          </a:p>
          <a:p>
            <a:pPr lvl="2"/>
            <a:r>
              <a:rPr lang="en-US" dirty="0"/>
              <a:t>shifter</a:t>
            </a:r>
          </a:p>
          <a:p>
            <a:pPr lvl="2"/>
            <a:r>
              <a:rPr lang="en-US" dirty="0"/>
              <a:t>rotate</a:t>
            </a:r>
          </a:p>
          <a:p>
            <a:pPr lvl="2"/>
            <a:r>
              <a:rPr lang="en-US" dirty="0"/>
              <a:t>comparator</a:t>
            </a:r>
          </a:p>
          <a:p>
            <a:pPr lvl="1"/>
            <a:r>
              <a:rPr lang="en-US" dirty="0"/>
              <a:t>Sets status flags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99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337" y="300790"/>
            <a:ext cx="8229600" cy="1143000"/>
          </a:xfrm>
        </p:spPr>
        <p:txBody>
          <a:bodyPr/>
          <a:lstStyle/>
          <a:p>
            <a:r>
              <a:rPr lang="en-US" dirty="0"/>
              <a:t>The Structure of the Computer</a:t>
            </a:r>
          </a:p>
        </p:txBody>
      </p:sp>
      <p:pic>
        <p:nvPicPr>
          <p:cNvPr id="2050" name="Picture 2" descr="C:\data\SERVICE\Professional\cit130\edit-copy\ch2\fig2.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" b="45124"/>
          <a:stretch/>
        </p:blipFill>
        <p:spPr bwMode="auto">
          <a:xfrm>
            <a:off x="6662385" y="1732548"/>
            <a:ext cx="450762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data\SERVICE\Professional\cit130\edit-copy\ch2\fig2.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021989" y="2037348"/>
            <a:ext cx="452858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19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1CF5-F5FE-EE40-BC36-581DF934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21BF1-333A-9E4C-BE45-C7778996D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03" y="1612231"/>
            <a:ext cx="11443962" cy="459166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Address bus:  </a:t>
            </a:r>
          </a:p>
          <a:p>
            <a:pPr lvl="1"/>
            <a:r>
              <a:rPr lang="en-US" dirty="0"/>
              <a:t>CPU sends address to memory or I/O subsystem</a:t>
            </a:r>
          </a:p>
          <a:p>
            <a:pPr lvl="1"/>
            <a:r>
              <a:rPr lang="en-US" dirty="0"/>
              <a:t>Address is the location of the item being moved</a:t>
            </a:r>
          </a:p>
          <a:p>
            <a:pPr lvl="0"/>
            <a:r>
              <a:rPr lang="en-US" dirty="0"/>
              <a:t>Control bus: </a:t>
            </a:r>
          </a:p>
          <a:p>
            <a:pPr lvl="1"/>
            <a:r>
              <a:rPr lang="en-US" dirty="0"/>
              <a:t>CPU sends out commands to other devices</a:t>
            </a:r>
          </a:p>
          <a:p>
            <a:pPr lvl="2"/>
            <a:r>
              <a:rPr lang="en-US" dirty="0"/>
              <a:t>read, write for memory</a:t>
            </a:r>
          </a:p>
          <a:p>
            <a:pPr lvl="2"/>
            <a:r>
              <a:rPr lang="en-US" dirty="0"/>
              <a:t>input, output, are you available for I/O devices</a:t>
            </a:r>
          </a:p>
          <a:p>
            <a:pPr lvl="1"/>
            <a:r>
              <a:rPr lang="en-US" dirty="0"/>
              <a:t>Devices send signals back to the CPU such as interrupt</a:t>
            </a:r>
          </a:p>
          <a:p>
            <a:pPr lvl="0"/>
            <a:r>
              <a:rPr lang="en-US" dirty="0"/>
              <a:t>Data bus: </a:t>
            </a:r>
          </a:p>
          <a:p>
            <a:pPr lvl="1"/>
            <a:r>
              <a:rPr lang="en-US" dirty="0"/>
              <a:t>Used to send data and program instructions </a:t>
            </a:r>
          </a:p>
          <a:p>
            <a:pPr lvl="2"/>
            <a:r>
              <a:rPr lang="en-US" dirty="0"/>
              <a:t>from memory to the CPU</a:t>
            </a:r>
          </a:p>
          <a:p>
            <a:pPr lvl="2"/>
            <a:r>
              <a:rPr lang="en-US" dirty="0"/>
              <a:t>from the CPU to memory</a:t>
            </a:r>
          </a:p>
          <a:p>
            <a:pPr lvl="2"/>
            <a:r>
              <a:rPr lang="en-US" dirty="0"/>
              <a:t>between I/O device and the CPU </a:t>
            </a:r>
          </a:p>
          <a:p>
            <a:pPr lvl="2"/>
            <a:r>
              <a:rPr lang="en-US" dirty="0"/>
              <a:t>between I/O device and memory</a:t>
            </a:r>
          </a:p>
          <a:p>
            <a:pPr lvl="1"/>
            <a:r>
              <a:rPr lang="en-US" dirty="0"/>
              <a:t>Size of data bus is often size of computer’s word</a:t>
            </a:r>
          </a:p>
          <a:p>
            <a:pPr lvl="1"/>
            <a:endParaRPr lang="en-US" dirty="0"/>
          </a:p>
          <a:p>
            <a:endParaRPr lang="en-NO" dirty="0"/>
          </a:p>
        </p:txBody>
      </p:sp>
      <p:pic>
        <p:nvPicPr>
          <p:cNvPr id="5" name="Picture 2" descr="C:\data\SERVICE\Professional\cit130\edit-copy\ch2\fig2.2.png">
            <a:extLst>
              <a:ext uri="{FF2B5EF4-FFF2-40B4-BE49-F238E27FC236}">
                <a16:creationId xmlns:a16="http://schemas.microsoft.com/office/drawing/2014/main" id="{6650F96A-386D-6546-AFCB-538648105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" b="45124"/>
          <a:stretch/>
        </p:blipFill>
        <p:spPr bwMode="auto">
          <a:xfrm>
            <a:off x="7191828" y="1640949"/>
            <a:ext cx="4635737" cy="360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lyAmD4rK3Jd1MJYyIKqJ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imYcDuJOyvYeAUhR4PW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YaQ2QT0Fua6cdBgsrYNy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UpAabUn4kEQBmBGVTIF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YxKDexEpquGh3L3032LIv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T3yxhItNQ1fzD0qKiAv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69WXCoZqhwYAId4OAJQ4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fr4vTK70zFNWGgPZbd3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Jwda5l7SHLoShugd04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vGbCiIMXQcDgnqtJVyQi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HPG9eWuUWLVeP1xMDlV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scDHnLdWJj0WdN5rsp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AobUJyaOQm7McAKanVrL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aZR1bsNfBJoieGcBowNU"/>
</p:tagLst>
</file>

<file path=ppt/theme/theme1.xml><?xml version="1.0" encoding="utf-8"?>
<a:theme xmlns:a="http://schemas.openxmlformats.org/drawingml/2006/main" name="Høyskolen Kristiania Rød">
  <a:themeElements>
    <a:clrScheme name="Kristiania 2016">
      <a:dk1>
        <a:srgbClr val="000000"/>
      </a:dk1>
      <a:lt1>
        <a:srgbClr val="FFFFFF"/>
      </a:lt1>
      <a:dk2>
        <a:srgbClr val="487B78"/>
      </a:dk2>
      <a:lt2>
        <a:srgbClr val="DEF1EF"/>
      </a:lt2>
      <a:accent1>
        <a:srgbClr val="CC2F3A"/>
      </a:accent1>
      <a:accent2>
        <a:srgbClr val="902F5B"/>
      </a:accent2>
      <a:accent3>
        <a:srgbClr val="4F3178"/>
      </a:accent3>
      <a:accent4>
        <a:srgbClr val="65799A"/>
      </a:accent4>
      <a:accent5>
        <a:srgbClr val="65A4A1"/>
      </a:accent5>
      <a:accent6>
        <a:srgbClr val="A0DAD4"/>
      </a:accent6>
      <a:hlink>
        <a:srgbClr val="38455D"/>
      </a:hlink>
      <a:folHlink>
        <a:srgbClr val="65799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mal_3" id="{4DBD136A-84AC-A640-A072-954D947B8ECA}" vid="{EAC1B7C0-2294-6C4A-BF3B-2268DAA770A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PP_mal_3</Template>
  <TotalTime>24531</TotalTime>
  <Words>3714</Words>
  <Application>Microsoft Macintosh PowerPoint</Application>
  <PresentationFormat>Widescreen</PresentationFormat>
  <Paragraphs>532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Arial</vt:lpstr>
      <vt:lpstr>Calibri</vt:lpstr>
      <vt:lpstr>Comic Sans MS</vt:lpstr>
      <vt:lpstr>inherit</vt:lpstr>
      <vt:lpstr>Open Sans</vt:lpstr>
      <vt:lpstr>Roboto</vt:lpstr>
      <vt:lpstr>Times New Roman</vt:lpstr>
      <vt:lpstr>Høyskolen Kristiania Rød</vt:lpstr>
      <vt:lpstr>PowerPoint Presentation</vt:lpstr>
      <vt:lpstr>Digital technology</vt:lpstr>
      <vt:lpstr>PowerPoint Presentation</vt:lpstr>
      <vt:lpstr>CPU Programming Computer Organization</vt:lpstr>
      <vt:lpstr>Computer Organization</vt:lpstr>
      <vt:lpstr>PowerPoint Presentation</vt:lpstr>
      <vt:lpstr>The Components of the CPU</vt:lpstr>
      <vt:lpstr>The Structure of the Computer</vt:lpstr>
      <vt:lpstr>The Bus</vt:lpstr>
      <vt:lpstr>Registers</vt:lpstr>
      <vt:lpstr>PowerPoint Presentation</vt:lpstr>
      <vt:lpstr>Fetch-Execute Cycle</vt:lpstr>
      <vt:lpstr>Processor operation with a program</vt:lpstr>
      <vt:lpstr>Example:  A Program</vt:lpstr>
      <vt:lpstr>Program in Assembly Language</vt:lpstr>
      <vt:lpstr>Program in Assembly Language</vt:lpstr>
      <vt:lpstr>Program in Machine Language</vt:lpstr>
      <vt:lpstr>Fetch-Execute Cycle – (reminder)</vt:lpstr>
      <vt:lpstr>Fetch-Execute Cycle: Details</vt:lpstr>
      <vt:lpstr>Fetch-Execute Cycle:  Example</vt:lpstr>
      <vt:lpstr>Continued</vt:lpstr>
      <vt:lpstr>Continued</vt:lpstr>
      <vt:lpstr>Continued</vt:lpstr>
      <vt:lpstr>Execute Memory Read instruction after Decode: </vt:lpstr>
      <vt:lpstr>Tutorials</vt:lpstr>
      <vt:lpstr>CPU Performance</vt:lpstr>
      <vt:lpstr>Microcode and System Clock</vt:lpstr>
      <vt:lpstr>Measuring CPU Performance</vt:lpstr>
      <vt:lpstr>Memory</vt:lpstr>
      <vt:lpstr>Role of Memory</vt:lpstr>
      <vt:lpstr>Memory</vt:lpstr>
      <vt:lpstr>Memory</vt:lpstr>
      <vt:lpstr>Memory Hierarchy</vt:lpstr>
      <vt:lpstr>Self-Study</vt:lpstr>
      <vt:lpstr>Using The Memory Hierarchy</vt:lpstr>
      <vt:lpstr>Memory</vt:lpstr>
      <vt:lpstr>The Role of I/O</vt:lpstr>
      <vt:lpstr>The Portable Computer</vt:lpstr>
      <vt:lpstr>Tutorials</vt:lpstr>
      <vt:lpstr>CPU in Motherboard</vt:lpstr>
      <vt:lpstr>Motherboard</vt:lpstr>
      <vt:lpstr>Modern Motherboard: Connectors, Ports &amp; Chipsets  </vt:lpstr>
      <vt:lpstr>End</vt:lpstr>
      <vt:lpstr>Lab assignment -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Brita Andrea Jerijærvi</dc:creator>
  <cp:lastModifiedBy>T R</cp:lastModifiedBy>
  <cp:revision>132</cp:revision>
  <dcterms:created xsi:type="dcterms:W3CDTF">2018-01-16T11:40:08Z</dcterms:created>
  <dcterms:modified xsi:type="dcterms:W3CDTF">2022-10-03T21:47:44Z</dcterms:modified>
</cp:coreProperties>
</file>